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18"/>
  </p:notesMasterIdLst>
  <p:sldIdLst>
    <p:sldId id="271"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5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1" d="100"/>
          <a:sy n="111" d="100"/>
        </p:scale>
        <p:origin x="4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5813A-6C77-496F-8079-5AA0867EC16A}" type="datetimeFigureOut">
              <a:rPr lang="en-IN" smtClean="0"/>
              <a:t>22-08-2020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D58B6-C3E3-46BC-968B-6E7EF487C34E}" type="slidenum">
              <a:rPr lang="en-IN" smtClean="0"/>
              <a:t>‹#›</a:t>
            </a:fld>
            <a:endParaRPr lang="en-IN"/>
          </a:p>
        </p:txBody>
      </p:sp>
    </p:spTree>
    <p:extLst>
      <p:ext uri="{BB962C8B-B14F-4D97-AF65-F5344CB8AC3E}">
        <p14:creationId xmlns:p14="http://schemas.microsoft.com/office/powerpoint/2010/main" val="3934339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24277FB-9EAF-4F5A-8522-50450409C8D5}" type="slidenum">
              <a:rPr lang="en-US" altLang="en-US" smtClean="0"/>
              <a:pPr>
                <a:spcBef>
                  <a:spcPct val="0"/>
                </a:spcBef>
              </a:pPr>
              <a:t>3</a:t>
            </a:fld>
            <a:endParaRPr lang="en-US" altLang="en-US" smtClean="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xfrm>
            <a:off x="912813" y="4343400"/>
            <a:ext cx="5032375"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69" tIns="45734" rIns="91469" bIns="45734"/>
          <a:lstStyle/>
          <a:p>
            <a:pPr eaLnBrk="1" hangingPunct="1"/>
            <a:r>
              <a:rPr lang="en-US" altLang="en-US" b="1" smtClean="0">
                <a:cs typeface="Times New Roman" panose="02020603050405020304" pitchFamily="18" charset="0"/>
              </a:rPr>
              <a:t>Turnover times are much shorter in tropical forests than in boreal forest</a:t>
            </a:r>
            <a:endParaRPr lang="en-US" altLang="en-US" smtClean="0">
              <a:cs typeface="Times New Roman" panose="02020603050405020304" pitchFamily="18" charset="0"/>
            </a:endParaRPr>
          </a:p>
          <a:p>
            <a:pPr eaLnBrk="1" hangingPunct="1"/>
            <a:r>
              <a:rPr lang="en-US" altLang="en-US" smtClean="0">
                <a:latin typeface="Symbol" panose="05050102010706020507" pitchFamily="18" charset="2"/>
                <a:cs typeface="Times New Roman" panose="02020603050405020304" pitchFamily="18" charset="0"/>
              </a:rPr>
              <a:t>·</a:t>
            </a:r>
            <a:r>
              <a:rPr lang="en-US" altLang="en-US" smtClean="0">
                <a:cs typeface="Times New Roman" panose="02020603050405020304" pitchFamily="18" charset="0"/>
              </a:rPr>
              <a:t>        </a:t>
            </a:r>
            <a:r>
              <a:rPr lang="en-US" altLang="en-US" b="1" smtClean="0">
                <a:cs typeface="Times New Roman" panose="02020603050405020304" pitchFamily="18" charset="0"/>
              </a:rPr>
              <a:t>Nutrients are recycled much more quickly in these ecosystems</a:t>
            </a:r>
            <a:endParaRPr lang="en-US" altLang="en-US" smtClean="0">
              <a:cs typeface="Times New Roman" panose="02020603050405020304" pitchFamily="18" charset="0"/>
            </a:endParaRPr>
          </a:p>
          <a:p>
            <a:pPr eaLnBrk="1" hangingPunct="1"/>
            <a:r>
              <a:rPr lang="en-US" altLang="en-US" b="1" smtClean="0">
                <a:cs typeface="Times New Roman" panose="02020603050405020304" pitchFamily="18" charset="0"/>
              </a:rPr>
              <a:t> </a:t>
            </a:r>
            <a:endParaRPr lang="en-US" altLang="en-US" smtClean="0">
              <a:cs typeface="Times New Roman" panose="02020603050405020304" pitchFamily="18" charset="0"/>
            </a:endParaRPr>
          </a:p>
          <a:p>
            <a:pPr eaLnBrk="1" hangingPunct="1"/>
            <a:endParaRPr lang="en-US" altLang="en-US" smtClean="0"/>
          </a:p>
        </p:txBody>
      </p:sp>
    </p:spTree>
    <p:extLst>
      <p:ext uri="{BB962C8B-B14F-4D97-AF65-F5344CB8AC3E}">
        <p14:creationId xmlns:p14="http://schemas.microsoft.com/office/powerpoint/2010/main" val="2605597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5A8A237-7FCC-49E5-8AFD-F427F20DE7FF}" type="slidenum">
              <a:rPr lang="en-US" altLang="en-US" smtClean="0"/>
              <a:pPr>
                <a:spcBef>
                  <a:spcPct val="0"/>
                </a:spcBef>
              </a:pPr>
              <a:t>4</a:t>
            </a:fld>
            <a:endParaRPr lang="en-US" altLang="en-US"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912813" y="4343400"/>
            <a:ext cx="5032375"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40" tIns="44970" rIns="89940" bIns="44970"/>
          <a:lstStyle/>
          <a:p>
            <a:pPr eaLnBrk="1" hangingPunct="1"/>
            <a:r>
              <a:rPr lang="en-US" altLang="en-US" smtClean="0"/>
              <a:t>For example, in the previous examples, the boxes represent different pools, while the arrows represent fluxes</a:t>
            </a:r>
          </a:p>
        </p:txBody>
      </p:sp>
    </p:spTree>
    <p:extLst>
      <p:ext uri="{BB962C8B-B14F-4D97-AF65-F5344CB8AC3E}">
        <p14:creationId xmlns:p14="http://schemas.microsoft.com/office/powerpoint/2010/main" val="129649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新細明體" pitchFamily="2" charset="-120"/>
              </a:defRPr>
            </a:lvl1pPr>
            <a:lvl2pPr marL="742950" indent="-285750" eaLnBrk="0" hangingPunct="0">
              <a:defRPr kumimoji="1" sz="2400">
                <a:solidFill>
                  <a:schemeClr val="tx1"/>
                </a:solidFill>
                <a:latin typeface="Times New Roman" panose="02020603050405020304" pitchFamily="18" charset="0"/>
                <a:ea typeface="新細明體" pitchFamily="2" charset="-120"/>
              </a:defRPr>
            </a:lvl2pPr>
            <a:lvl3pPr marL="1143000" indent="-228600" eaLnBrk="0" hangingPunct="0">
              <a:defRPr kumimoji="1" sz="2400">
                <a:solidFill>
                  <a:schemeClr val="tx1"/>
                </a:solidFill>
                <a:latin typeface="Times New Roman" panose="02020603050405020304" pitchFamily="18" charset="0"/>
                <a:ea typeface="新細明體" pitchFamily="2" charset="-120"/>
              </a:defRPr>
            </a:lvl3pPr>
            <a:lvl4pPr marL="1600200" indent="-228600" eaLnBrk="0" hangingPunct="0">
              <a:defRPr kumimoji="1" sz="2400">
                <a:solidFill>
                  <a:schemeClr val="tx1"/>
                </a:solidFill>
                <a:latin typeface="Times New Roman" panose="02020603050405020304" pitchFamily="18" charset="0"/>
                <a:ea typeface="新細明體" pitchFamily="2" charset="-120"/>
              </a:defRPr>
            </a:lvl4pPr>
            <a:lvl5pPr marL="2057400" indent="-228600" eaLnBrk="0" hangingPunct="0">
              <a:defRPr kumimoji="1" sz="2400">
                <a:solidFill>
                  <a:schemeClr val="tx1"/>
                </a:solidFill>
                <a:latin typeface="Times New Roman" panose="02020603050405020304" pitchFamily="18" charset="0"/>
                <a:ea typeface="新細明體" pitchFamily="2"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itchFamily="2"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itchFamily="2"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itchFamily="2"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itchFamily="2" charset="-120"/>
              </a:defRPr>
            </a:lvl9pPr>
          </a:lstStyle>
          <a:p>
            <a:fld id="{B74DD938-2276-4950-A589-8F9CCD34C15C}" type="slidenum">
              <a:rPr kumimoji="0" lang="en-US" altLang="en-US" sz="1200">
                <a:latin typeface="Times" panose="02020603050405020304" pitchFamily="18" charset="0"/>
              </a:rPr>
              <a:pPr/>
              <a:t>7</a:t>
            </a:fld>
            <a:endParaRPr kumimoji="0" lang="en-US" altLang="en-US" sz="1200">
              <a:latin typeface="Times" panose="02020603050405020304"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912813" y="4416425"/>
            <a:ext cx="5032375"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40" tIns="44970" rIns="89940" bIns="44970"/>
          <a:lstStyle/>
          <a:p>
            <a:pPr eaLnBrk="1" hangingPunct="1"/>
            <a:r>
              <a:rPr lang="en-US" altLang="en-US" smtClean="0"/>
              <a:t>This is what we are going to explore more closely in this lecture</a:t>
            </a:r>
          </a:p>
        </p:txBody>
      </p:sp>
    </p:spTree>
    <p:extLst>
      <p:ext uri="{BB962C8B-B14F-4D97-AF65-F5344CB8AC3E}">
        <p14:creationId xmlns:p14="http://schemas.microsoft.com/office/powerpoint/2010/main" val="536389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6B6420D-6D67-4D12-8541-3F434073D9E2}" type="datetimeFigureOut">
              <a:rPr lang="en-IN" smtClean="0"/>
              <a:t>22-08-2020</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3271338C-2BC2-424A-BC14-7526212438C6}"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42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6B6420D-6D67-4D12-8541-3F434073D9E2}" type="datetimeFigureOut">
              <a:rPr lang="en-IN" smtClean="0"/>
              <a:t>22-08-2020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271338C-2BC2-424A-BC14-7526212438C6}" type="slidenum">
              <a:rPr lang="en-IN" smtClean="0"/>
              <a:t>‹#›</a:t>
            </a:fld>
            <a:endParaRPr lang="en-IN"/>
          </a:p>
        </p:txBody>
      </p:sp>
    </p:spTree>
    <p:extLst>
      <p:ext uri="{BB962C8B-B14F-4D97-AF65-F5344CB8AC3E}">
        <p14:creationId xmlns:p14="http://schemas.microsoft.com/office/powerpoint/2010/main" val="2755597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6B6420D-6D67-4D12-8541-3F434073D9E2}" type="datetimeFigureOut">
              <a:rPr lang="en-IN" smtClean="0"/>
              <a:t>22-08-2020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71338C-2BC2-424A-BC14-7526212438C6}"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6823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6B6420D-6D67-4D12-8541-3F434073D9E2}" type="datetimeFigureOut">
              <a:rPr lang="en-IN" smtClean="0"/>
              <a:t>22-08-2020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71338C-2BC2-424A-BC14-7526212438C6}"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5714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6B6420D-6D67-4D12-8541-3F434073D9E2}" type="datetimeFigureOut">
              <a:rPr lang="en-IN" smtClean="0"/>
              <a:t>22-08-2020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71338C-2BC2-424A-BC14-7526212438C6}" type="slidenum">
              <a:rPr lang="en-IN" smtClean="0"/>
              <a:t>‹#›</a:t>
            </a:fld>
            <a:endParaRPr lang="en-IN"/>
          </a:p>
        </p:txBody>
      </p:sp>
    </p:spTree>
    <p:extLst>
      <p:ext uri="{BB962C8B-B14F-4D97-AF65-F5344CB8AC3E}">
        <p14:creationId xmlns:p14="http://schemas.microsoft.com/office/powerpoint/2010/main" val="514397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6B6420D-6D67-4D12-8541-3F434073D9E2}" type="datetimeFigureOut">
              <a:rPr lang="en-IN" smtClean="0"/>
              <a:t>22-08-2020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71338C-2BC2-424A-BC14-7526212438C6}"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9370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6B6420D-6D67-4D12-8541-3F434073D9E2}" type="datetimeFigureOut">
              <a:rPr lang="en-IN" smtClean="0"/>
              <a:t>22-08-2020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71338C-2BC2-424A-BC14-7526212438C6}"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7751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6B6420D-6D67-4D12-8541-3F434073D9E2}" type="datetimeFigureOut">
              <a:rPr lang="en-IN" smtClean="0"/>
              <a:t>22-08-2020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71338C-2BC2-424A-BC14-7526212438C6}"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0643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6B6420D-6D67-4D12-8541-3F434073D9E2}" type="datetimeFigureOut">
              <a:rPr lang="en-IN" smtClean="0"/>
              <a:t>22-08-2020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71338C-2BC2-424A-BC14-7526212438C6}"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620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422400" y="838200"/>
            <a:ext cx="103632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422400" y="210185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705600" y="210185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dt" sz="half" idx="10"/>
          </p:nvPr>
        </p:nvSpPr>
        <p:spPr>
          <a:xfrm>
            <a:off x="1422400" y="6413500"/>
            <a:ext cx="2540000" cy="457200"/>
          </a:xfrm>
          <a:prstGeom prst="rect">
            <a:avLst/>
          </a:prstGeom>
        </p:spPr>
        <p:txBody>
          <a:bodyPr/>
          <a:lstStyle>
            <a:lvl1pPr eaLnBrk="1" hangingPunct="1">
              <a:defRPr/>
            </a:lvl1pPr>
          </a:lstStyle>
          <a:p>
            <a:pPr>
              <a:defRPr/>
            </a:pPr>
            <a:endParaRPr lang="en-US" altLang="zh-TW"/>
          </a:p>
        </p:txBody>
      </p:sp>
      <p:sp>
        <p:nvSpPr>
          <p:cNvPr id="6" name="Rectangle 8"/>
          <p:cNvSpPr>
            <a:spLocks noGrp="1" noChangeArrowheads="1"/>
          </p:cNvSpPr>
          <p:nvPr>
            <p:ph type="ftr" sz="quarter" idx="11"/>
          </p:nvPr>
        </p:nvSpPr>
        <p:spPr>
          <a:xfrm>
            <a:off x="4572000" y="6413500"/>
            <a:ext cx="3860800" cy="457200"/>
          </a:xfrm>
          <a:prstGeom prst="rect">
            <a:avLst/>
          </a:prstGeom>
        </p:spPr>
        <p:txBody>
          <a:bodyPr/>
          <a:lstStyle>
            <a:lvl1pPr eaLnBrk="1" hangingPunct="1">
              <a:defRPr/>
            </a:lvl1pPr>
          </a:lstStyle>
          <a:p>
            <a:pPr>
              <a:defRPr/>
            </a:pPr>
            <a:endParaRPr lang="en-US" altLang="zh-TW"/>
          </a:p>
        </p:txBody>
      </p:sp>
      <p:sp>
        <p:nvSpPr>
          <p:cNvPr id="7" name="Rectangle 11"/>
          <p:cNvSpPr>
            <a:spLocks noGrp="1" noChangeArrowheads="1"/>
          </p:cNvSpPr>
          <p:nvPr>
            <p:ph type="sldNum" sz="quarter" idx="12"/>
          </p:nvPr>
        </p:nvSpPr>
        <p:spPr>
          <a:xfrm>
            <a:off x="10972800" y="6413500"/>
            <a:ext cx="12192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PMingLiU" pitchFamily="18" charset="-120"/>
              </a:defRPr>
            </a:lvl1pPr>
          </a:lstStyle>
          <a:p>
            <a:pPr>
              <a:defRPr/>
            </a:pPr>
            <a:fld id="{4DDF9DA3-BFBB-461F-A94C-BBCAAB216F4F}" type="slidenum">
              <a:rPr lang="zh-TW" altLang="en-US"/>
              <a:pPr>
                <a:defRPr/>
              </a:pPr>
              <a:t>‹#›</a:t>
            </a:fld>
            <a:endParaRPr lang="en-US" altLang="zh-TW" sz="1400"/>
          </a:p>
        </p:txBody>
      </p:sp>
    </p:spTree>
    <p:extLst>
      <p:ext uri="{BB962C8B-B14F-4D97-AF65-F5344CB8AC3E}">
        <p14:creationId xmlns:p14="http://schemas.microsoft.com/office/powerpoint/2010/main" val="31712728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22400" y="838200"/>
            <a:ext cx="10363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422400" y="210185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705600" y="210185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dt" sz="half" idx="10"/>
          </p:nvPr>
        </p:nvSpPr>
        <p:spPr>
          <a:xfrm>
            <a:off x="1422400" y="6413500"/>
            <a:ext cx="2540000" cy="457200"/>
          </a:xfrm>
          <a:prstGeom prst="rect">
            <a:avLst/>
          </a:prstGeom>
        </p:spPr>
        <p:txBody>
          <a:bodyPr/>
          <a:lstStyle>
            <a:lvl1pPr eaLnBrk="1" hangingPunct="1">
              <a:defRPr/>
            </a:lvl1pPr>
          </a:lstStyle>
          <a:p>
            <a:pPr>
              <a:defRPr/>
            </a:pPr>
            <a:endParaRPr lang="en-US" altLang="zh-TW"/>
          </a:p>
        </p:txBody>
      </p:sp>
      <p:sp>
        <p:nvSpPr>
          <p:cNvPr id="6" name="Rectangle 8"/>
          <p:cNvSpPr>
            <a:spLocks noGrp="1" noChangeArrowheads="1"/>
          </p:cNvSpPr>
          <p:nvPr>
            <p:ph type="ftr" sz="quarter" idx="11"/>
          </p:nvPr>
        </p:nvSpPr>
        <p:spPr>
          <a:xfrm>
            <a:off x="4572000" y="6413500"/>
            <a:ext cx="3860800" cy="457200"/>
          </a:xfrm>
          <a:prstGeom prst="rect">
            <a:avLst/>
          </a:prstGeom>
        </p:spPr>
        <p:txBody>
          <a:bodyPr/>
          <a:lstStyle>
            <a:lvl1pPr eaLnBrk="1" hangingPunct="1">
              <a:defRPr/>
            </a:lvl1pPr>
          </a:lstStyle>
          <a:p>
            <a:pPr>
              <a:defRPr/>
            </a:pPr>
            <a:endParaRPr lang="en-US" altLang="zh-TW"/>
          </a:p>
        </p:txBody>
      </p:sp>
      <p:sp>
        <p:nvSpPr>
          <p:cNvPr id="7" name="Rectangle 11"/>
          <p:cNvSpPr>
            <a:spLocks noGrp="1" noChangeArrowheads="1"/>
          </p:cNvSpPr>
          <p:nvPr>
            <p:ph type="sldNum" sz="quarter" idx="12"/>
          </p:nvPr>
        </p:nvSpPr>
        <p:spPr>
          <a:xfrm>
            <a:off x="10972800" y="6413500"/>
            <a:ext cx="12192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PMingLiU" pitchFamily="18" charset="-120"/>
              </a:defRPr>
            </a:lvl1pPr>
          </a:lstStyle>
          <a:p>
            <a:pPr>
              <a:defRPr/>
            </a:pPr>
            <a:fld id="{19642BED-22AD-4572-9C0D-010A0A6A5711}" type="slidenum">
              <a:rPr lang="zh-TW" altLang="en-US"/>
              <a:pPr>
                <a:defRPr/>
              </a:pPr>
              <a:t>‹#›</a:t>
            </a:fld>
            <a:endParaRPr lang="en-US" altLang="zh-TW" sz="1400"/>
          </a:p>
        </p:txBody>
      </p:sp>
    </p:spTree>
    <p:extLst>
      <p:ext uri="{BB962C8B-B14F-4D97-AF65-F5344CB8AC3E}">
        <p14:creationId xmlns:p14="http://schemas.microsoft.com/office/powerpoint/2010/main" val="1549514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6B6420D-6D67-4D12-8541-3F434073D9E2}" type="datetimeFigureOut">
              <a:rPr lang="en-IN" smtClean="0"/>
              <a:t>22-08-2020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71338C-2BC2-424A-BC14-7526212438C6}" type="slidenum">
              <a:rPr lang="en-IN" smtClean="0"/>
              <a:t>‹#›</a:t>
            </a:fld>
            <a:endParaRPr lang="en-IN"/>
          </a:p>
        </p:txBody>
      </p:sp>
    </p:spTree>
    <p:extLst>
      <p:ext uri="{BB962C8B-B14F-4D97-AF65-F5344CB8AC3E}">
        <p14:creationId xmlns:p14="http://schemas.microsoft.com/office/powerpoint/2010/main" val="3577897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6B6420D-6D67-4D12-8541-3F434073D9E2}" type="datetimeFigureOut">
              <a:rPr lang="en-IN" smtClean="0"/>
              <a:t>22-08-2020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71338C-2BC2-424A-BC14-7526212438C6}"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4782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6B6420D-6D67-4D12-8541-3F434073D9E2}" type="datetimeFigureOut">
              <a:rPr lang="en-IN" smtClean="0"/>
              <a:t>22-08-2020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271338C-2BC2-424A-BC14-7526212438C6}" type="slidenum">
              <a:rPr lang="en-IN" smtClean="0"/>
              <a:t>‹#›</a:t>
            </a:fld>
            <a:endParaRPr lang="en-IN"/>
          </a:p>
        </p:txBody>
      </p:sp>
    </p:spTree>
    <p:extLst>
      <p:ext uri="{BB962C8B-B14F-4D97-AF65-F5344CB8AC3E}">
        <p14:creationId xmlns:p14="http://schemas.microsoft.com/office/powerpoint/2010/main" val="1995168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6B6420D-6D67-4D12-8541-3F434073D9E2}" type="datetimeFigureOut">
              <a:rPr lang="en-IN" smtClean="0"/>
              <a:t>22-08-2020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271338C-2BC2-424A-BC14-7526212438C6}"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7080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6B6420D-6D67-4D12-8541-3F434073D9E2}" type="datetimeFigureOut">
              <a:rPr lang="en-IN" smtClean="0"/>
              <a:t>22-08-2020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271338C-2BC2-424A-BC14-7526212438C6}"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3350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6420D-6D67-4D12-8541-3F434073D9E2}" type="datetimeFigureOut">
              <a:rPr lang="en-IN" smtClean="0"/>
              <a:t>22-08-2020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271338C-2BC2-424A-BC14-7526212438C6}" type="slidenum">
              <a:rPr lang="en-IN" smtClean="0"/>
              <a:t>‹#›</a:t>
            </a:fld>
            <a:endParaRPr lang="en-IN"/>
          </a:p>
        </p:txBody>
      </p:sp>
    </p:spTree>
    <p:extLst>
      <p:ext uri="{BB962C8B-B14F-4D97-AF65-F5344CB8AC3E}">
        <p14:creationId xmlns:p14="http://schemas.microsoft.com/office/powerpoint/2010/main" val="4013597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6B6420D-6D67-4D12-8541-3F434073D9E2}" type="datetimeFigureOut">
              <a:rPr lang="en-IN" smtClean="0"/>
              <a:t>22-08-2020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271338C-2BC2-424A-BC14-7526212438C6}"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6502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6B6420D-6D67-4D12-8541-3F434073D9E2}" type="datetimeFigureOut">
              <a:rPr lang="en-IN" smtClean="0"/>
              <a:t>22-08-2020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271338C-2BC2-424A-BC14-7526212438C6}" type="slidenum">
              <a:rPr lang="en-IN" smtClean="0"/>
              <a:t>‹#›</a:t>
            </a:fld>
            <a:endParaRPr lang="en-IN"/>
          </a:p>
        </p:txBody>
      </p:sp>
    </p:spTree>
    <p:extLst>
      <p:ext uri="{BB962C8B-B14F-4D97-AF65-F5344CB8AC3E}">
        <p14:creationId xmlns:p14="http://schemas.microsoft.com/office/powerpoint/2010/main" val="4097810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6B6420D-6D67-4D12-8541-3F434073D9E2}" type="datetimeFigureOut">
              <a:rPr lang="en-IN" smtClean="0"/>
              <a:t>22-08-2020</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71338C-2BC2-424A-BC14-7526212438C6}" type="slidenum">
              <a:rPr lang="en-IN" smtClean="0"/>
              <a:t>‹#›</a:t>
            </a:fld>
            <a:endParaRPr lang="en-IN"/>
          </a:p>
        </p:txBody>
      </p:sp>
    </p:spTree>
    <p:extLst>
      <p:ext uri="{BB962C8B-B14F-4D97-AF65-F5344CB8AC3E}">
        <p14:creationId xmlns:p14="http://schemas.microsoft.com/office/powerpoint/2010/main" val="297623781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1409" y="3518777"/>
            <a:ext cx="6815669" cy="1515533"/>
          </a:xfrm>
        </p:spPr>
        <p:txBody>
          <a:bodyPr>
            <a:normAutofit fontScale="90000"/>
          </a:bodyPr>
          <a:lstStyle/>
          <a:p>
            <a:r>
              <a:rPr lang="en-US" b="1" smtClean="0"/>
              <a:t>EVS Lecture </a:t>
            </a:r>
            <a:r>
              <a:rPr lang="en-US" b="1" dirty="0" smtClean="0"/>
              <a:t>1.5</a:t>
            </a:r>
            <a:br>
              <a:rPr lang="en-US" b="1" dirty="0" smtClean="0"/>
            </a:br>
            <a:r>
              <a:rPr lang="en-US" b="1" dirty="0" smtClean="0"/>
              <a:t>Topic covered: Ecosystem functioning, cycling of nutrients</a:t>
            </a:r>
            <a:endParaRPr lang="en-IN" b="1" dirty="0"/>
          </a:p>
        </p:txBody>
      </p:sp>
    </p:spTree>
    <p:extLst>
      <p:ext uri="{BB962C8B-B14F-4D97-AF65-F5344CB8AC3E}">
        <p14:creationId xmlns:p14="http://schemas.microsoft.com/office/powerpoint/2010/main" val="488240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37" y="474453"/>
            <a:ext cx="6821576" cy="558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7809892" y="672224"/>
            <a:ext cx="3519080" cy="3323987"/>
          </a:xfrm>
          <a:prstGeom prst="rect">
            <a:avLst/>
          </a:prstGeom>
        </p:spPr>
        <p:txBody>
          <a:bodyPr wrap="square">
            <a:spAutoFit/>
          </a:bodyPr>
          <a:lstStyle/>
          <a:p>
            <a:r>
              <a:rPr lang="en-US" sz="1400" b="1" dirty="0">
                <a:solidFill>
                  <a:srgbClr val="FF0000"/>
                </a:solidFill>
              </a:rPr>
              <a:t>Nitrogen Fixation</a:t>
            </a:r>
            <a:r>
              <a:rPr lang="en-US" sz="1400" dirty="0"/>
              <a:t>: Biological or chemical process where gaseous nitrogen is converted into solid forms of nitrogen.</a:t>
            </a:r>
          </a:p>
          <a:p>
            <a:r>
              <a:rPr lang="en-US" sz="1400" b="1" dirty="0">
                <a:solidFill>
                  <a:srgbClr val="FF0000"/>
                </a:solidFill>
              </a:rPr>
              <a:t>Nitrification:</a:t>
            </a:r>
            <a:r>
              <a:rPr lang="en-US" sz="1400" dirty="0"/>
              <a:t> </a:t>
            </a:r>
            <a:r>
              <a:rPr lang="en-US" altLang="en-US" sz="1400" dirty="0">
                <a:solidFill>
                  <a:srgbClr val="000099"/>
                </a:solidFill>
              </a:rPr>
              <a:t>The biochemical oxidation of ammonium to nitrite and nitrite to nitrate. </a:t>
            </a:r>
          </a:p>
          <a:p>
            <a:r>
              <a:rPr lang="en-US" sz="1400" b="1" dirty="0">
                <a:solidFill>
                  <a:srgbClr val="FF0000"/>
                </a:solidFill>
              </a:rPr>
              <a:t>Denitrification:  </a:t>
            </a:r>
            <a:r>
              <a:rPr lang="en-US" altLang="en-US" sz="1400" dirty="0">
                <a:solidFill>
                  <a:srgbClr val="000099"/>
                </a:solidFill>
              </a:rPr>
              <a:t>Reduction of nitrate (NO</a:t>
            </a:r>
            <a:r>
              <a:rPr lang="en-US" altLang="en-US" sz="1400" baseline="-25000" dirty="0">
                <a:solidFill>
                  <a:srgbClr val="000099"/>
                </a:solidFill>
              </a:rPr>
              <a:t>3</a:t>
            </a:r>
            <a:r>
              <a:rPr lang="en-US" altLang="en-US" sz="1400" dirty="0">
                <a:solidFill>
                  <a:srgbClr val="000099"/>
                </a:solidFill>
              </a:rPr>
              <a:t>-) to nitrogen gas or to organic nitrogen compounds. </a:t>
            </a:r>
          </a:p>
          <a:p>
            <a:r>
              <a:rPr lang="en-US" altLang="en-US" sz="1400" b="1" dirty="0">
                <a:solidFill>
                  <a:srgbClr val="FF0000"/>
                </a:solidFill>
              </a:rPr>
              <a:t>Mineralization/Ammonification: </a:t>
            </a:r>
            <a:r>
              <a:rPr lang="en-US" altLang="en-US" sz="1400" dirty="0">
                <a:solidFill>
                  <a:srgbClr val="000099"/>
                </a:solidFill>
              </a:rPr>
              <a:t>Organic nitrogen from decaying plant and animal residues (proteins, nucleic acids, amino sugars, urea) is converted to ammonia (NH</a:t>
            </a:r>
            <a:r>
              <a:rPr lang="en-US" altLang="en-US" sz="1400" baseline="-25000" dirty="0">
                <a:solidFill>
                  <a:srgbClr val="000099"/>
                </a:solidFill>
              </a:rPr>
              <a:t>3</a:t>
            </a:r>
            <a:r>
              <a:rPr lang="en-US" altLang="en-US" sz="1400" dirty="0">
                <a:solidFill>
                  <a:srgbClr val="000099"/>
                </a:solidFill>
              </a:rPr>
              <a:t>) and ammonium (NH</a:t>
            </a:r>
            <a:r>
              <a:rPr lang="en-US" altLang="en-US" sz="1400" baseline="-25000" dirty="0">
                <a:solidFill>
                  <a:srgbClr val="000099"/>
                </a:solidFill>
              </a:rPr>
              <a:t>4</a:t>
            </a:r>
            <a:r>
              <a:rPr lang="en-US" altLang="en-US" sz="1400" dirty="0">
                <a:solidFill>
                  <a:srgbClr val="000099"/>
                </a:solidFill>
              </a:rPr>
              <a:t>+)</a:t>
            </a:r>
          </a:p>
          <a:p>
            <a:endParaRPr lang="en-US" altLang="en-US" sz="1400" dirty="0">
              <a:solidFill>
                <a:srgbClr val="000099"/>
              </a:solidFill>
            </a:endParaRPr>
          </a:p>
          <a:p>
            <a:endParaRPr lang="en-US" sz="1400" dirty="0"/>
          </a:p>
        </p:txBody>
      </p:sp>
      <p:sp>
        <p:nvSpPr>
          <p:cNvPr id="3" name="Rectangle 2"/>
          <p:cNvSpPr/>
          <p:nvPr/>
        </p:nvSpPr>
        <p:spPr>
          <a:xfrm>
            <a:off x="2734733" y="6548785"/>
            <a:ext cx="6705600" cy="261610"/>
          </a:xfrm>
          <a:prstGeom prst="rect">
            <a:avLst/>
          </a:prstGeom>
        </p:spPr>
        <p:txBody>
          <a:bodyPr wrap="square">
            <a:spAutoFit/>
          </a:bodyPr>
          <a:lstStyle/>
          <a:p>
            <a:pPr algn="just"/>
            <a:r>
              <a:rPr lang="en-IN" sz="1100" b="1" dirty="0"/>
              <a:t>https://temperategrasslands-badlands.weebly.com/human-impact.html</a:t>
            </a:r>
          </a:p>
        </p:txBody>
      </p:sp>
    </p:spTree>
    <p:extLst>
      <p:ext uri="{BB962C8B-B14F-4D97-AF65-F5344CB8AC3E}">
        <p14:creationId xmlns:p14="http://schemas.microsoft.com/office/powerpoint/2010/main" val="30984532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143" t="-14045" r="20000" b="14045"/>
          <a:stretch/>
        </p:blipFill>
        <p:spPr>
          <a:xfrm>
            <a:off x="2263715" y="496019"/>
            <a:ext cx="6705600" cy="5086350"/>
          </a:xfrm>
          <a:prstGeom prst="rect">
            <a:avLst/>
          </a:prstGeom>
        </p:spPr>
      </p:pic>
      <p:sp>
        <p:nvSpPr>
          <p:cNvPr id="3" name="TextBox 2"/>
          <p:cNvSpPr txBox="1"/>
          <p:nvPr/>
        </p:nvSpPr>
        <p:spPr>
          <a:xfrm>
            <a:off x="2759015" y="66273"/>
            <a:ext cx="5715000" cy="523220"/>
          </a:xfrm>
          <a:prstGeom prst="rect">
            <a:avLst/>
          </a:prstGeom>
          <a:noFill/>
        </p:spPr>
        <p:txBody>
          <a:bodyPr wrap="square" rtlCol="0">
            <a:spAutoFit/>
          </a:bodyPr>
          <a:lstStyle/>
          <a:p>
            <a:r>
              <a:rPr lang="en-US" sz="2800" b="1" dirty="0"/>
              <a:t>Carbon cycle</a:t>
            </a:r>
            <a:endParaRPr lang="en-IN" sz="2800" b="1" dirty="0"/>
          </a:p>
        </p:txBody>
      </p:sp>
      <p:sp>
        <p:nvSpPr>
          <p:cNvPr id="4" name="Rectangle 3"/>
          <p:cNvSpPr/>
          <p:nvPr/>
        </p:nvSpPr>
        <p:spPr>
          <a:xfrm>
            <a:off x="2487284" y="6453665"/>
            <a:ext cx="7801155" cy="261610"/>
          </a:xfrm>
          <a:prstGeom prst="rect">
            <a:avLst/>
          </a:prstGeom>
        </p:spPr>
        <p:txBody>
          <a:bodyPr wrap="square">
            <a:spAutoFit/>
          </a:bodyPr>
          <a:lstStyle/>
          <a:p>
            <a:r>
              <a:rPr lang="en-IN" sz="1100" b="1" dirty="0"/>
              <a:t>https://www.noaa.gov/education/resource-collections/climate/carbon-cycle</a:t>
            </a:r>
          </a:p>
        </p:txBody>
      </p:sp>
    </p:spTree>
    <p:extLst>
      <p:ext uri="{BB962C8B-B14F-4D97-AF65-F5344CB8AC3E}">
        <p14:creationId xmlns:p14="http://schemas.microsoft.com/office/powerpoint/2010/main" val="20427564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3227" y="0"/>
            <a:ext cx="5943600" cy="584775"/>
          </a:xfrm>
          <a:prstGeom prst="rect">
            <a:avLst/>
          </a:prstGeom>
          <a:noFill/>
        </p:spPr>
        <p:txBody>
          <a:bodyPr wrap="square" rtlCol="0">
            <a:spAutoFit/>
          </a:bodyPr>
          <a:lstStyle/>
          <a:p>
            <a:r>
              <a:rPr lang="en-US" sz="3200" b="1" dirty="0"/>
              <a:t>Water cycle</a:t>
            </a:r>
            <a:endParaRPr lang="en-IN" sz="3200" b="1" dirty="0"/>
          </a:p>
        </p:txBody>
      </p:sp>
      <p:pic>
        <p:nvPicPr>
          <p:cNvPr id="3" name="Picture 2"/>
          <p:cNvPicPr>
            <a:picLocks noChangeAspect="1"/>
          </p:cNvPicPr>
          <p:nvPr/>
        </p:nvPicPr>
        <p:blipFill>
          <a:blip r:embed="rId2"/>
          <a:stretch>
            <a:fillRect/>
          </a:stretch>
        </p:blipFill>
        <p:spPr>
          <a:xfrm>
            <a:off x="2641122" y="1066800"/>
            <a:ext cx="7391400" cy="5086350"/>
          </a:xfrm>
          <a:prstGeom prst="rect">
            <a:avLst/>
          </a:prstGeom>
        </p:spPr>
      </p:pic>
      <p:sp>
        <p:nvSpPr>
          <p:cNvPr id="4" name="Rectangle 3"/>
          <p:cNvSpPr/>
          <p:nvPr/>
        </p:nvSpPr>
        <p:spPr>
          <a:xfrm>
            <a:off x="2895599" y="6475080"/>
            <a:ext cx="5571227" cy="253916"/>
          </a:xfrm>
          <a:prstGeom prst="rect">
            <a:avLst/>
          </a:prstGeom>
        </p:spPr>
        <p:txBody>
          <a:bodyPr wrap="square">
            <a:spAutoFit/>
          </a:bodyPr>
          <a:lstStyle/>
          <a:p>
            <a:r>
              <a:rPr lang="en-IN" sz="1050" b="1" dirty="0"/>
              <a:t>https://www.noaa.gov/education/resource-collections/freshwater/water-cycle</a:t>
            </a:r>
          </a:p>
        </p:txBody>
      </p:sp>
    </p:spTree>
    <p:extLst>
      <p:ext uri="{BB962C8B-B14F-4D97-AF65-F5344CB8AC3E}">
        <p14:creationId xmlns:p14="http://schemas.microsoft.com/office/powerpoint/2010/main" val="29678296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981200" y="-43103"/>
            <a:ext cx="7239000" cy="712788"/>
          </a:xfrm>
        </p:spPr>
        <p:txBody>
          <a:bodyPr/>
          <a:lstStyle/>
          <a:p>
            <a:pPr eaLnBrk="1" hangingPunct="1"/>
            <a:r>
              <a:rPr lang="en-US" altLang="en-US" sz="2800" b="1" dirty="0">
                <a:solidFill>
                  <a:srgbClr val="000000"/>
                </a:solidFill>
              </a:rPr>
              <a:t>Bioaccumulation &amp; </a:t>
            </a:r>
            <a:r>
              <a:rPr lang="en-US" altLang="en-US" sz="2800" b="1" dirty="0" err="1">
                <a:solidFill>
                  <a:srgbClr val="000000"/>
                </a:solidFill>
              </a:rPr>
              <a:t>Biomagnification</a:t>
            </a:r>
            <a:endParaRPr lang="en-US" altLang="en-US" sz="2800" b="1" dirty="0">
              <a:solidFill>
                <a:srgbClr val="000000"/>
              </a:solidFill>
            </a:endParaRPr>
          </a:p>
        </p:txBody>
      </p:sp>
      <p:sp>
        <p:nvSpPr>
          <p:cNvPr id="35843" name="Rectangle 3"/>
          <p:cNvSpPr>
            <a:spLocks noGrp="1" noChangeArrowheads="1"/>
          </p:cNvSpPr>
          <p:nvPr>
            <p:ph type="body" sz="half" idx="1"/>
          </p:nvPr>
        </p:nvSpPr>
        <p:spPr>
          <a:xfrm>
            <a:off x="1164566" y="685800"/>
            <a:ext cx="9274834" cy="2209800"/>
          </a:xfrm>
        </p:spPr>
        <p:txBody>
          <a:bodyPr>
            <a:normAutofit/>
          </a:bodyPr>
          <a:lstStyle/>
          <a:p>
            <a:pPr eaLnBrk="1" hangingPunct="1">
              <a:lnSpc>
                <a:spcPct val="80000"/>
              </a:lnSpc>
            </a:pPr>
            <a:r>
              <a:rPr lang="en-US" altLang="en-US" sz="1800" b="1" dirty="0">
                <a:solidFill>
                  <a:srgbClr val="C2070A"/>
                </a:solidFill>
              </a:rPr>
              <a:t>Bioaccumulation:</a:t>
            </a:r>
          </a:p>
          <a:p>
            <a:pPr algn="just" eaLnBrk="1" hangingPunct="1">
              <a:lnSpc>
                <a:spcPct val="80000"/>
              </a:lnSpc>
              <a:buFont typeface="Wingdings" panose="05000000000000000000" pitchFamily="2" charset="2"/>
              <a:buNone/>
            </a:pPr>
            <a:r>
              <a:rPr lang="en-US" altLang="en-US" sz="1800" dirty="0">
                <a:solidFill>
                  <a:srgbClr val="000099"/>
                </a:solidFill>
              </a:rPr>
              <a:t>Increase in concentration of a pollutant from the environment to the first organism in a food chain</a:t>
            </a:r>
            <a:r>
              <a:rPr lang="en-US" altLang="en-US" sz="2000" dirty="0">
                <a:solidFill>
                  <a:srgbClr val="000099"/>
                </a:solidFill>
              </a:rPr>
              <a:t> </a:t>
            </a:r>
          </a:p>
          <a:p>
            <a:pPr eaLnBrk="1" hangingPunct="1">
              <a:lnSpc>
                <a:spcPct val="80000"/>
              </a:lnSpc>
            </a:pPr>
            <a:r>
              <a:rPr lang="en-US" altLang="en-US" sz="1800" b="1" dirty="0" err="1">
                <a:solidFill>
                  <a:srgbClr val="C2070A"/>
                </a:solidFill>
              </a:rPr>
              <a:t>Biomagnification</a:t>
            </a:r>
            <a:r>
              <a:rPr lang="en-US" altLang="en-US" sz="1800" b="1" dirty="0">
                <a:solidFill>
                  <a:srgbClr val="C2070A"/>
                </a:solidFill>
              </a:rPr>
              <a:t>:</a:t>
            </a:r>
          </a:p>
          <a:p>
            <a:pPr eaLnBrk="1" hangingPunct="1">
              <a:lnSpc>
                <a:spcPct val="80000"/>
              </a:lnSpc>
              <a:buFont typeface="Wingdings" panose="05000000000000000000" pitchFamily="2" charset="2"/>
              <a:buNone/>
            </a:pPr>
            <a:r>
              <a:rPr lang="en-US" altLang="en-US" sz="1800" dirty="0">
                <a:solidFill>
                  <a:srgbClr val="000099"/>
                </a:solidFill>
              </a:rPr>
              <a:t>Increase in concentration of a pollutant from one link in a food chain to another</a:t>
            </a:r>
          </a:p>
          <a:p>
            <a:pPr eaLnBrk="1" hangingPunct="1">
              <a:lnSpc>
                <a:spcPct val="80000"/>
              </a:lnSpc>
            </a:pPr>
            <a:r>
              <a:rPr lang="en-US" altLang="en-US" sz="1800" dirty="0">
                <a:solidFill>
                  <a:srgbClr val="000099"/>
                </a:solidFill>
              </a:rPr>
              <a:t>DDT has a half-life of </a:t>
            </a:r>
            <a:r>
              <a:rPr lang="en-US" altLang="en-US" sz="1800" b="1" dirty="0">
                <a:solidFill>
                  <a:srgbClr val="000099"/>
                </a:solidFill>
              </a:rPr>
              <a:t>15</a:t>
            </a:r>
            <a:r>
              <a:rPr lang="en-US" altLang="en-US" sz="1800" dirty="0">
                <a:solidFill>
                  <a:srgbClr val="000099"/>
                </a:solidFill>
              </a:rPr>
              <a:t> years</a:t>
            </a:r>
          </a:p>
          <a:p>
            <a:pPr eaLnBrk="1" hangingPunct="1">
              <a:lnSpc>
                <a:spcPct val="80000"/>
              </a:lnSpc>
            </a:pPr>
            <a:r>
              <a:rPr lang="en-US" altLang="en-US" sz="1800" dirty="0">
                <a:solidFill>
                  <a:srgbClr val="000099"/>
                </a:solidFill>
              </a:rPr>
              <a:t>DDT has brought in the "</a:t>
            </a:r>
            <a:r>
              <a:rPr lang="en-US" altLang="en-US" sz="1800" b="1" dirty="0">
                <a:solidFill>
                  <a:srgbClr val="000099"/>
                </a:solidFill>
              </a:rPr>
              <a:t>age of resistance</a:t>
            </a:r>
            <a:r>
              <a:rPr lang="en-US" altLang="en-US" sz="1800" dirty="0">
                <a:solidFill>
                  <a:srgbClr val="000099"/>
                </a:solidFill>
              </a:rPr>
              <a:t>" - a high price to pay to have no mosquitoes. </a:t>
            </a:r>
          </a:p>
        </p:txBody>
      </p:sp>
      <p:pic>
        <p:nvPicPr>
          <p:cNvPr id="35844" name="Picture 27" descr="Bioaccumulation and Biomagnification - ppt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5456" y="2752126"/>
            <a:ext cx="48006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Rectangle 2"/>
          <p:cNvSpPr>
            <a:spLocks noChangeArrowheads="1"/>
          </p:cNvSpPr>
          <p:nvPr/>
        </p:nvSpPr>
        <p:spPr bwMode="auto">
          <a:xfrm>
            <a:off x="2895600" y="6477001"/>
            <a:ext cx="4572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IN" altLang="en-US" sz="1400" b="1" dirty="0"/>
              <a:t>https://slideplayer.com/slide/7788538/</a:t>
            </a:r>
          </a:p>
        </p:txBody>
      </p:sp>
    </p:spTree>
    <p:extLst>
      <p:ext uri="{BB962C8B-B14F-4D97-AF65-F5344CB8AC3E}">
        <p14:creationId xmlns:p14="http://schemas.microsoft.com/office/powerpoint/2010/main" val="28978653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2219325" y="57150"/>
            <a:ext cx="7772400" cy="457200"/>
          </a:xfrm>
        </p:spPr>
        <p:txBody>
          <a:bodyPr>
            <a:normAutofit fontScale="90000"/>
          </a:bodyPr>
          <a:lstStyle/>
          <a:p>
            <a:r>
              <a:rPr lang="en-US" altLang="en-US" sz="2800" b="1" dirty="0"/>
              <a:t>Eutrophication</a:t>
            </a:r>
            <a:endParaRPr lang="en-IN" altLang="en-US" sz="2800" b="1" dirty="0"/>
          </a:p>
        </p:txBody>
      </p:sp>
      <p:sp>
        <p:nvSpPr>
          <p:cNvPr id="36867" name="Text Placeholder 2"/>
          <p:cNvSpPr>
            <a:spLocks noGrp="1"/>
          </p:cNvSpPr>
          <p:nvPr>
            <p:ph type="body" sz="half" idx="1"/>
          </p:nvPr>
        </p:nvSpPr>
        <p:spPr>
          <a:xfrm>
            <a:off x="1069675" y="952500"/>
            <a:ext cx="10360325" cy="4114800"/>
          </a:xfrm>
        </p:spPr>
        <p:txBody>
          <a:bodyPr/>
          <a:lstStyle/>
          <a:p>
            <a:pPr algn="just"/>
            <a:r>
              <a:rPr lang="en-US" altLang="en-US" sz="1600" b="1" dirty="0"/>
              <a:t>Eutrophication</a:t>
            </a:r>
            <a:r>
              <a:rPr lang="en-US" altLang="en-US" sz="1600" dirty="0"/>
              <a:t> is characterized by excessive plant and algal growth due to the increased availability of one or more limiting growth factors needed for </a:t>
            </a:r>
            <a:r>
              <a:rPr lang="en-US" altLang="en-US" sz="1600" b="1" dirty="0"/>
              <a:t>photosynthesis</a:t>
            </a:r>
            <a:r>
              <a:rPr lang="en-US" altLang="en-US" sz="1600" dirty="0"/>
              <a:t> (Schindler 2006), such as sunlight, carbon dioxide, and nutrient fertilizers. </a:t>
            </a:r>
          </a:p>
          <a:p>
            <a:pPr algn="just"/>
            <a:r>
              <a:rPr lang="en-US" altLang="en-US" sz="1600" dirty="0"/>
              <a:t>It can occur naturally as lakes age and are filled in with sediments (Carpenter 1981). Recently, human activities have accelerated the extent of eutrophication through both point-source discharges and non-point loadings of limiting nutrients, such as nitrogen and phosphorus, into aquatic ecosystems </a:t>
            </a:r>
          </a:p>
          <a:p>
            <a:pPr algn="just"/>
            <a:r>
              <a:rPr lang="en-US" altLang="en-US" sz="1600" dirty="0"/>
              <a:t>leading cause of impairment of many freshwater and coastal marine ecosystems in the world</a:t>
            </a:r>
            <a:endParaRPr lang="en-IN" altLang="en-US" sz="1600" dirty="0"/>
          </a:p>
        </p:txBody>
      </p:sp>
      <p:pic>
        <p:nvPicPr>
          <p:cNvPr id="3686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5461" y="2828925"/>
            <a:ext cx="6815796"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5"/>
          <p:cNvSpPr>
            <a:spLocks noChangeArrowheads="1"/>
          </p:cNvSpPr>
          <p:nvPr/>
        </p:nvSpPr>
        <p:spPr bwMode="auto">
          <a:xfrm>
            <a:off x="1909313" y="5251450"/>
            <a:ext cx="912387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sz="900" dirty="0"/>
              <a:t>Aquaculture ponds typically contain high concentrations of nutrients, such as nitrogen and phosphorus, due to regular feeding of the fish. Consequently, these ponds are also plagued by recurring cyanobacterial blooms and hypoxia.</a:t>
            </a:r>
          </a:p>
          <a:p>
            <a:pPr algn="just"/>
            <a:r>
              <a:rPr lang="en-US" altLang="en-US" sz="900" dirty="0"/>
              <a:t>© 2013 Nature Education Photos by Mark Peterman and Michael </a:t>
            </a:r>
            <a:r>
              <a:rPr lang="en-US" altLang="en-US" sz="900" dirty="0" err="1"/>
              <a:t>Chislock</a:t>
            </a:r>
            <a:r>
              <a:rPr lang="en-US" altLang="en-US" sz="900" dirty="0"/>
              <a:t>. All rights reserved. View Terms of Use</a:t>
            </a:r>
            <a:endParaRPr lang="en-IN" altLang="en-US" sz="900" dirty="0"/>
          </a:p>
        </p:txBody>
      </p:sp>
      <p:sp>
        <p:nvSpPr>
          <p:cNvPr id="36870" name="Rectangle 6"/>
          <p:cNvSpPr>
            <a:spLocks noChangeArrowheads="1"/>
          </p:cNvSpPr>
          <p:nvPr/>
        </p:nvSpPr>
        <p:spPr bwMode="auto">
          <a:xfrm>
            <a:off x="2990850" y="6521450"/>
            <a:ext cx="6096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IN" altLang="en-US" sz="800" b="1"/>
              <a:t>https://www.nature.com/scitable/knowledge/library/eutrophication-causes-consequences-and-controls-in-aquatic-102364466/</a:t>
            </a:r>
          </a:p>
        </p:txBody>
      </p:sp>
    </p:spTree>
    <p:extLst>
      <p:ext uri="{BB962C8B-B14F-4D97-AF65-F5344CB8AC3E}">
        <p14:creationId xmlns:p14="http://schemas.microsoft.com/office/powerpoint/2010/main" val="9309951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336800" y="-92869"/>
            <a:ext cx="5756275" cy="642938"/>
          </a:xfrm>
        </p:spPr>
        <p:txBody>
          <a:bodyPr/>
          <a:lstStyle/>
          <a:p>
            <a:pPr eaLnBrk="1" hangingPunct="1"/>
            <a:r>
              <a:rPr lang="en-US" altLang="en-US" sz="3600" b="1" dirty="0">
                <a:solidFill>
                  <a:srgbClr val="000000"/>
                </a:solidFill>
              </a:rPr>
              <a:t>Gaia Hypothesis</a:t>
            </a:r>
          </a:p>
        </p:txBody>
      </p:sp>
      <p:sp>
        <p:nvSpPr>
          <p:cNvPr id="37891" name="Rectangle 3"/>
          <p:cNvSpPr>
            <a:spLocks noGrp="1" noChangeArrowheads="1"/>
          </p:cNvSpPr>
          <p:nvPr>
            <p:ph idx="1"/>
          </p:nvPr>
        </p:nvSpPr>
        <p:spPr>
          <a:xfrm>
            <a:off x="940279" y="744748"/>
            <a:ext cx="9422921" cy="3124200"/>
          </a:xfrm>
        </p:spPr>
        <p:txBody>
          <a:bodyPr>
            <a:normAutofit/>
          </a:bodyPr>
          <a:lstStyle/>
          <a:p>
            <a:pPr algn="just" eaLnBrk="1" hangingPunct="1"/>
            <a:r>
              <a:rPr lang="en-US" altLang="en-US" sz="1800" dirty="0">
                <a:solidFill>
                  <a:srgbClr val="000099"/>
                </a:solidFill>
              </a:rPr>
              <a:t>James Lovelock, Lynn </a:t>
            </a:r>
            <a:r>
              <a:rPr lang="en-US" altLang="en-US" sz="1800" dirty="0" err="1">
                <a:solidFill>
                  <a:srgbClr val="000099"/>
                </a:solidFill>
              </a:rPr>
              <a:t>Margulis</a:t>
            </a:r>
            <a:r>
              <a:rPr lang="en-US" altLang="en-US" sz="1800" dirty="0">
                <a:solidFill>
                  <a:srgbClr val="000099"/>
                </a:solidFill>
              </a:rPr>
              <a:t> - 1970</a:t>
            </a:r>
          </a:p>
          <a:p>
            <a:pPr algn="just" eaLnBrk="1" hangingPunct="1"/>
            <a:r>
              <a:rPr lang="en-US" altLang="en-US" sz="1800" dirty="0">
                <a:solidFill>
                  <a:srgbClr val="000099"/>
                </a:solidFill>
              </a:rPr>
              <a:t>Our planet functions as a single organism that maintains conditions necessary for its survival. </a:t>
            </a:r>
          </a:p>
          <a:p>
            <a:pPr algn="just" eaLnBrk="1" hangingPunct="1"/>
            <a:r>
              <a:rPr lang="en-US" altLang="en-US" sz="1800" b="1" dirty="0">
                <a:solidFill>
                  <a:srgbClr val="000099"/>
                </a:solidFill>
              </a:rPr>
              <a:t>Single super organism- </a:t>
            </a:r>
            <a:r>
              <a:rPr lang="en-US" altLang="en-US" sz="1800" dirty="0">
                <a:solidFill>
                  <a:srgbClr val="000099"/>
                </a:solidFill>
              </a:rPr>
              <a:t>All life on earth interacts with physical factors forming a complex system.</a:t>
            </a:r>
          </a:p>
          <a:p>
            <a:pPr algn="just" eaLnBrk="1" hangingPunct="1"/>
            <a:r>
              <a:rPr lang="en-US" altLang="en-US" sz="1800" dirty="0">
                <a:solidFill>
                  <a:srgbClr val="000099"/>
                </a:solidFill>
              </a:rPr>
              <a:t>Earth is a self-regulating system</a:t>
            </a:r>
          </a:p>
          <a:p>
            <a:pPr algn="just" eaLnBrk="1" hangingPunct="1"/>
            <a:r>
              <a:rPr lang="en-US" altLang="en-US" sz="1800" dirty="0">
                <a:solidFill>
                  <a:srgbClr val="000099"/>
                </a:solidFill>
              </a:rPr>
              <a:t>Behaves like a human body, homeostasis</a:t>
            </a:r>
          </a:p>
          <a:p>
            <a:pPr algn="just" eaLnBrk="1" hangingPunct="1"/>
            <a:r>
              <a:rPr lang="en-US" altLang="en-US" sz="1800" dirty="0">
                <a:solidFill>
                  <a:srgbClr val="000099"/>
                </a:solidFill>
              </a:rPr>
              <a:t>Gaia, therefore, can be viewed as a study of the physiology of the Earth, where the oceans and rivers are the Earth's blood, the atmosphere is the Earth's lungs, the land is the Earth's bones, and the living organisms are the Earth's senses. </a:t>
            </a:r>
          </a:p>
        </p:txBody>
      </p:sp>
      <p:sp>
        <p:nvSpPr>
          <p:cNvPr id="37892" name="Text Box 5"/>
          <p:cNvSpPr txBox="1">
            <a:spLocks noChangeArrowheads="1"/>
          </p:cNvSpPr>
          <p:nvPr/>
        </p:nvSpPr>
        <p:spPr bwMode="auto">
          <a:xfrm>
            <a:off x="7908925" y="322262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400">
              <a:latin typeface="Times" panose="02020603050405020304" pitchFamily="18" charset="0"/>
            </a:endParaRPr>
          </a:p>
        </p:txBody>
      </p:sp>
      <p:sp>
        <p:nvSpPr>
          <p:cNvPr id="37893" name="Rectangle 1"/>
          <p:cNvSpPr>
            <a:spLocks noChangeArrowheads="1"/>
          </p:cNvSpPr>
          <p:nvPr/>
        </p:nvSpPr>
        <p:spPr bwMode="auto">
          <a:xfrm>
            <a:off x="1922253" y="6581775"/>
            <a:ext cx="7848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IN" altLang="en-US" sz="1200" b="1" dirty="0"/>
              <a:t>https://courses.seas.harvard.edu/climate/eli/Courses/EPS281r/Sources/Gaia/Gaia-hypothesis-wikipedia.pdf</a:t>
            </a:r>
          </a:p>
        </p:txBody>
      </p:sp>
    </p:spTree>
    <p:extLst>
      <p:ext uri="{BB962C8B-B14F-4D97-AF65-F5344CB8AC3E}">
        <p14:creationId xmlns:p14="http://schemas.microsoft.com/office/powerpoint/2010/main" val="9990107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1632693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819400" y="0"/>
            <a:ext cx="6096000" cy="629728"/>
          </a:xfrm>
        </p:spPr>
        <p:txBody>
          <a:bodyPr/>
          <a:lstStyle/>
          <a:p>
            <a:pPr eaLnBrk="1" hangingPunct="1"/>
            <a:r>
              <a:rPr lang="en-US" altLang="en-US" sz="3200" b="1" dirty="0">
                <a:solidFill>
                  <a:srgbClr val="000066"/>
                </a:solidFill>
              </a:rPr>
              <a:t>Nutrients…what are they?</a:t>
            </a:r>
          </a:p>
        </p:txBody>
      </p:sp>
      <p:sp>
        <p:nvSpPr>
          <p:cNvPr id="34819" name="Rectangle 3"/>
          <p:cNvSpPr>
            <a:spLocks noGrp="1" noChangeArrowheads="1"/>
          </p:cNvSpPr>
          <p:nvPr>
            <p:ph type="body" sz="half" idx="2"/>
          </p:nvPr>
        </p:nvSpPr>
        <p:spPr>
          <a:xfrm>
            <a:off x="2743200" y="762000"/>
            <a:ext cx="7315200" cy="1447800"/>
          </a:xfrm>
        </p:spPr>
        <p:txBody>
          <a:bodyPr>
            <a:normAutofit lnSpcReduction="10000"/>
          </a:bodyPr>
          <a:lstStyle/>
          <a:p>
            <a:pPr eaLnBrk="1" hangingPunct="1"/>
            <a:r>
              <a:rPr lang="en-US" altLang="en-US" sz="2400"/>
              <a:t>The basic chemical building blocks of all life</a:t>
            </a:r>
          </a:p>
          <a:p>
            <a:pPr eaLnBrk="1" hangingPunct="1"/>
            <a:r>
              <a:rPr lang="en-US" altLang="en-US" sz="2400" b="1">
                <a:solidFill>
                  <a:srgbClr val="FF0000"/>
                </a:solidFill>
              </a:rPr>
              <a:t>Recycled</a:t>
            </a:r>
            <a:r>
              <a:rPr lang="en-US" altLang="en-US" sz="2400"/>
              <a:t> in a living system.</a:t>
            </a:r>
          </a:p>
          <a:p>
            <a:pPr eaLnBrk="1" hangingPunct="1"/>
            <a:r>
              <a:rPr lang="en-US" altLang="en-US" sz="2400"/>
              <a:t>Key nutrients - </a:t>
            </a:r>
            <a:r>
              <a:rPr lang="en-US" altLang="en-US" sz="2400" b="1">
                <a:solidFill>
                  <a:srgbClr val="FF0000"/>
                </a:solidFill>
              </a:rPr>
              <a:t>95%</a:t>
            </a:r>
            <a:r>
              <a:rPr lang="en-US" altLang="en-US" sz="2400"/>
              <a:t> of </a:t>
            </a:r>
            <a:r>
              <a:rPr lang="en-US" altLang="en-US" sz="2400" b="1">
                <a:solidFill>
                  <a:srgbClr val="FF0000"/>
                </a:solidFill>
              </a:rPr>
              <a:t>all living matter</a:t>
            </a:r>
            <a:r>
              <a:rPr lang="en-US" altLang="en-US" sz="2400"/>
              <a:t>.</a:t>
            </a:r>
          </a:p>
        </p:txBody>
      </p:sp>
      <p:pic>
        <p:nvPicPr>
          <p:cNvPr id="34820" name="Picture 6" descr="Essential Elements for Lif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895600"/>
            <a:ext cx="59436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Rectangle 1"/>
          <p:cNvSpPr>
            <a:spLocks noChangeArrowheads="1"/>
          </p:cNvSpPr>
          <p:nvPr/>
        </p:nvSpPr>
        <p:spPr bwMode="auto">
          <a:xfrm>
            <a:off x="2743200" y="6383338"/>
            <a:ext cx="7543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IN" altLang="en-US" sz="1000" b="1"/>
              <a:t>https://saylordotorg.github.io/text_general-chemistry-principles-patterns-and-applications-v1.0/s05-08-essential-elements-for-life.html</a:t>
            </a:r>
          </a:p>
        </p:txBody>
      </p:sp>
    </p:spTree>
    <p:extLst>
      <p:ext uri="{BB962C8B-B14F-4D97-AF65-F5344CB8AC3E}">
        <p14:creationId xmlns:p14="http://schemas.microsoft.com/office/powerpoint/2010/main" val="15277691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idx="1"/>
          </p:nvPr>
        </p:nvSpPr>
        <p:spPr>
          <a:xfrm>
            <a:off x="1897812" y="1549879"/>
            <a:ext cx="9204384" cy="2971800"/>
          </a:xfrm>
        </p:spPr>
        <p:txBody>
          <a:bodyPr>
            <a:normAutofit fontScale="92500" lnSpcReduction="10000"/>
          </a:bodyPr>
          <a:lstStyle/>
          <a:p>
            <a:pPr eaLnBrk="1" hangingPunct="1">
              <a:lnSpc>
                <a:spcPct val="80000"/>
              </a:lnSpc>
            </a:pPr>
            <a:r>
              <a:rPr lang="en-US" altLang="en-US" sz="2000" b="1" dirty="0">
                <a:solidFill>
                  <a:srgbClr val="000000"/>
                </a:solidFill>
              </a:rPr>
              <a:t>Residence Time</a:t>
            </a:r>
          </a:p>
          <a:p>
            <a:pPr lvl="1" eaLnBrk="1" hangingPunct="1">
              <a:lnSpc>
                <a:spcPct val="80000"/>
              </a:lnSpc>
            </a:pPr>
            <a:r>
              <a:rPr lang="en-US" altLang="en-US" sz="2000" dirty="0">
                <a:solidFill>
                  <a:srgbClr val="000099"/>
                </a:solidFill>
              </a:rPr>
              <a:t>Length of time taken for a nutrient to be completely decomposed or recycled in ecosystem</a:t>
            </a:r>
          </a:p>
          <a:p>
            <a:pPr eaLnBrk="1" hangingPunct="1">
              <a:lnSpc>
                <a:spcPct val="80000"/>
              </a:lnSpc>
            </a:pPr>
            <a:r>
              <a:rPr lang="en-US" altLang="en-US" sz="2400" b="1" dirty="0">
                <a:solidFill>
                  <a:srgbClr val="000000"/>
                </a:solidFill>
              </a:rPr>
              <a:t>Nutrient Use Efficiency (NUE) :</a:t>
            </a:r>
            <a:r>
              <a:rPr lang="en-US" altLang="en-US" sz="2400" dirty="0">
                <a:solidFill>
                  <a:srgbClr val="000099"/>
                </a:solidFill>
              </a:rPr>
              <a:t> Yield per unit input</a:t>
            </a:r>
          </a:p>
          <a:p>
            <a:pPr lvl="1" eaLnBrk="1" hangingPunct="1">
              <a:lnSpc>
                <a:spcPct val="80000"/>
              </a:lnSpc>
            </a:pPr>
            <a:r>
              <a:rPr lang="en-US" altLang="en-US" sz="2000" dirty="0">
                <a:solidFill>
                  <a:srgbClr val="000099"/>
                </a:solidFill>
              </a:rPr>
              <a:t>Selective advantages in low nutrient conditions</a:t>
            </a:r>
          </a:p>
          <a:p>
            <a:pPr algn="ctr" eaLnBrk="1" hangingPunct="1">
              <a:lnSpc>
                <a:spcPct val="80000"/>
              </a:lnSpc>
              <a:buFont typeface="Wingdings" panose="05000000000000000000" pitchFamily="2" charset="2"/>
              <a:buNone/>
            </a:pPr>
            <a:r>
              <a:rPr lang="en-US" altLang="en-US" sz="2400" dirty="0">
                <a:solidFill>
                  <a:srgbClr val="000099"/>
                </a:solidFill>
              </a:rPr>
              <a:t>NUE = A / L</a:t>
            </a:r>
          </a:p>
          <a:p>
            <a:pPr eaLnBrk="1" hangingPunct="1">
              <a:lnSpc>
                <a:spcPct val="80000"/>
              </a:lnSpc>
              <a:buFont typeface="Wingdings" panose="05000000000000000000" pitchFamily="2" charset="2"/>
              <a:buNone/>
            </a:pPr>
            <a:r>
              <a:rPr lang="en-US" altLang="en-US" sz="2400" dirty="0">
                <a:solidFill>
                  <a:srgbClr val="000099"/>
                </a:solidFill>
              </a:rPr>
              <a:t>	A – the nutrient productivity (dry matter production per unit nutrient in the plant)</a:t>
            </a:r>
          </a:p>
          <a:p>
            <a:pPr eaLnBrk="1" hangingPunct="1">
              <a:lnSpc>
                <a:spcPct val="80000"/>
              </a:lnSpc>
              <a:buFont typeface="Wingdings" panose="05000000000000000000" pitchFamily="2" charset="2"/>
              <a:buNone/>
            </a:pPr>
            <a:r>
              <a:rPr lang="en-US" altLang="en-US" sz="2400" dirty="0">
                <a:solidFill>
                  <a:srgbClr val="000099"/>
                </a:solidFill>
              </a:rPr>
              <a:t>	L – nutrient requirements per unit of plant biomass</a:t>
            </a:r>
          </a:p>
        </p:txBody>
      </p:sp>
    </p:spTree>
    <p:extLst>
      <p:ext uri="{BB962C8B-B14F-4D97-AF65-F5344CB8AC3E}">
        <p14:creationId xmlns:p14="http://schemas.microsoft.com/office/powerpoint/2010/main" val="31432667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057400" y="-51755"/>
            <a:ext cx="8610600" cy="701675"/>
          </a:xfrm>
        </p:spPr>
        <p:txBody>
          <a:bodyPr>
            <a:normAutofit/>
          </a:bodyPr>
          <a:lstStyle/>
          <a:p>
            <a:pPr eaLnBrk="1" hangingPunct="1"/>
            <a:r>
              <a:rPr lang="en-US" altLang="en-US" sz="3600" b="1" dirty="0"/>
              <a:t>Nutrient Pools and Nutrient Flux</a:t>
            </a:r>
          </a:p>
        </p:txBody>
      </p:sp>
      <p:sp>
        <p:nvSpPr>
          <p:cNvPr id="30723" name="Rectangle 3"/>
          <p:cNvSpPr>
            <a:spLocks noGrp="1" noChangeArrowheads="1"/>
          </p:cNvSpPr>
          <p:nvPr>
            <p:ph idx="1"/>
          </p:nvPr>
        </p:nvSpPr>
        <p:spPr>
          <a:xfrm>
            <a:off x="1121434" y="762000"/>
            <a:ext cx="9241766" cy="5181600"/>
          </a:xfrm>
        </p:spPr>
        <p:txBody>
          <a:bodyPr/>
          <a:lstStyle/>
          <a:p>
            <a:pPr eaLnBrk="1" hangingPunct="1"/>
            <a:r>
              <a:rPr lang="en-US" altLang="en-US" b="1" dirty="0"/>
              <a:t> </a:t>
            </a:r>
            <a:r>
              <a:rPr lang="en-US" altLang="en-US" b="1" dirty="0">
                <a:solidFill>
                  <a:srgbClr val="000000"/>
                </a:solidFill>
              </a:rPr>
              <a:t>Nutrient pool (reservoir)–</a:t>
            </a:r>
            <a:r>
              <a:rPr lang="en-US" altLang="en-US" b="1" dirty="0"/>
              <a:t> </a:t>
            </a:r>
            <a:r>
              <a:rPr lang="en-US" altLang="en-US" b="1" dirty="0">
                <a:solidFill>
                  <a:srgbClr val="000099"/>
                </a:solidFill>
              </a:rPr>
              <a:t>a specific component or  compartment where a nutrient resides</a:t>
            </a:r>
          </a:p>
          <a:p>
            <a:pPr lvl="1" eaLnBrk="1" hangingPunct="1"/>
            <a:r>
              <a:rPr lang="en-US" altLang="en-US" b="1" dirty="0">
                <a:solidFill>
                  <a:srgbClr val="000099"/>
                </a:solidFill>
              </a:rPr>
              <a:t>Can be a single organism, a population, a community, a trophic level, and an abiotic feature (e.g., lake, soil, atmosphere, etc.)</a:t>
            </a:r>
          </a:p>
          <a:p>
            <a:pPr eaLnBrk="1" hangingPunct="1"/>
            <a:r>
              <a:rPr lang="en-US" altLang="en-US" b="1" dirty="0">
                <a:solidFill>
                  <a:srgbClr val="000000"/>
                </a:solidFill>
              </a:rPr>
              <a:t>Nutrient flux –</a:t>
            </a:r>
            <a:r>
              <a:rPr lang="en-US" altLang="en-US" b="1" dirty="0"/>
              <a:t> </a:t>
            </a:r>
            <a:r>
              <a:rPr lang="en-US" altLang="en-US" b="1" dirty="0">
                <a:solidFill>
                  <a:srgbClr val="000099"/>
                </a:solidFill>
              </a:rPr>
              <a:t>the rate of exchange (e.g., unit of material per unit time) of nutrients between pools</a:t>
            </a:r>
          </a:p>
        </p:txBody>
      </p:sp>
    </p:spTree>
    <p:extLst>
      <p:ext uri="{BB962C8B-B14F-4D97-AF65-F5344CB8AC3E}">
        <p14:creationId xmlns:p14="http://schemas.microsoft.com/office/powerpoint/2010/main" val="7582827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5" descr="eco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807" y="593785"/>
            <a:ext cx="7391400"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1"/>
          <p:cNvSpPr>
            <a:spLocks noChangeArrowheads="1"/>
          </p:cNvSpPr>
          <p:nvPr/>
        </p:nvSpPr>
        <p:spPr bwMode="auto">
          <a:xfrm>
            <a:off x="1455707" y="6448245"/>
            <a:ext cx="7467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IN" altLang="en-US" sz="1100" b="1" dirty="0"/>
              <a:t>https://in.pinterest.com/pin/443815738255175532/</a:t>
            </a:r>
          </a:p>
        </p:txBody>
      </p:sp>
    </p:spTree>
    <p:extLst>
      <p:ext uri="{BB962C8B-B14F-4D97-AF65-F5344CB8AC3E}">
        <p14:creationId xmlns:p14="http://schemas.microsoft.com/office/powerpoint/2010/main" val="3507627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3"/>
          <p:cNvSpPr txBox="1">
            <a:spLocks noChangeArrowheads="1"/>
          </p:cNvSpPr>
          <p:nvPr/>
        </p:nvSpPr>
        <p:spPr bwMode="auto">
          <a:xfrm>
            <a:off x="1828800" y="0"/>
            <a:ext cx="838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n-US" sz="3600" b="1" dirty="0">
                <a:solidFill>
                  <a:srgbClr val="000066"/>
                </a:solidFill>
              </a:rPr>
              <a:t>Cycling of nutrients</a:t>
            </a:r>
          </a:p>
        </p:txBody>
      </p:sp>
      <p:sp>
        <p:nvSpPr>
          <p:cNvPr id="33795" name="Rectangle 2"/>
          <p:cNvSpPr>
            <a:spLocks noChangeArrowheads="1"/>
          </p:cNvSpPr>
          <p:nvPr/>
        </p:nvSpPr>
        <p:spPr bwMode="auto">
          <a:xfrm>
            <a:off x="974785" y="990601"/>
            <a:ext cx="1018779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buFont typeface="Arial" panose="020B0604020202020204" pitchFamily="34" charset="0"/>
              <a:buChar char="•"/>
            </a:pPr>
            <a:r>
              <a:rPr lang="en-US" altLang="en-US" sz="2000" dirty="0"/>
              <a:t>It is a process by which nutrients pass among different components of a cell, community, or ecosystem and can be cycled and reutilized by some of these components. These are known as Biogeochemical cycles</a:t>
            </a:r>
          </a:p>
          <a:p>
            <a:pPr marL="0" indent="0" algn="just"/>
            <a:r>
              <a:rPr lang="en-US" altLang="en-US" sz="2000" dirty="0"/>
              <a:t> </a:t>
            </a:r>
            <a:endParaRPr lang="en-IN" altLang="en-US" sz="2000" dirty="0"/>
          </a:p>
        </p:txBody>
      </p:sp>
      <p:sp>
        <p:nvSpPr>
          <p:cNvPr id="33796" name="Rectangle 3"/>
          <p:cNvSpPr>
            <a:spLocks noChangeArrowheads="1"/>
          </p:cNvSpPr>
          <p:nvPr/>
        </p:nvSpPr>
        <p:spPr bwMode="auto">
          <a:xfrm>
            <a:off x="2743200" y="6477001"/>
            <a:ext cx="619376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IN" altLang="en-US" sz="1000" b="1" dirty="0"/>
              <a:t>https://www.sciencedirect.com/topics/earth-and-planetary-sciences/nutrient-cycling</a:t>
            </a:r>
          </a:p>
        </p:txBody>
      </p:sp>
      <p:pic>
        <p:nvPicPr>
          <p:cNvPr id="3379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064589"/>
            <a:ext cx="430877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34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526102" y="-129395"/>
            <a:ext cx="7162800" cy="603848"/>
          </a:xfrm>
        </p:spPr>
        <p:txBody>
          <a:bodyPr/>
          <a:lstStyle/>
          <a:p>
            <a:pPr eaLnBrk="1" hangingPunct="1"/>
            <a:r>
              <a:rPr lang="en-US" altLang="en-US" sz="3200" b="1" dirty="0">
                <a:solidFill>
                  <a:srgbClr val="000000"/>
                </a:solidFill>
              </a:rPr>
              <a:t>Biogeochemical Cycling</a:t>
            </a:r>
          </a:p>
        </p:txBody>
      </p:sp>
      <p:sp>
        <p:nvSpPr>
          <p:cNvPr id="22531" name="Rectangle 3"/>
          <p:cNvSpPr>
            <a:spLocks noGrp="1" noChangeArrowheads="1"/>
          </p:cNvSpPr>
          <p:nvPr>
            <p:ph idx="1"/>
          </p:nvPr>
        </p:nvSpPr>
        <p:spPr>
          <a:xfrm>
            <a:off x="905774" y="813756"/>
            <a:ext cx="10403456" cy="4724400"/>
          </a:xfrm>
        </p:spPr>
        <p:txBody>
          <a:bodyPr>
            <a:normAutofit fontScale="92500" lnSpcReduction="20000"/>
          </a:bodyPr>
          <a:lstStyle/>
          <a:p>
            <a:pPr lvl="1" eaLnBrk="1" hangingPunct="1">
              <a:lnSpc>
                <a:spcPct val="80000"/>
              </a:lnSpc>
            </a:pPr>
            <a:r>
              <a:rPr lang="en-US" altLang="en-US" b="1" dirty="0">
                <a:solidFill>
                  <a:srgbClr val="000099"/>
                </a:solidFill>
              </a:rPr>
              <a:t>Vladimir </a:t>
            </a:r>
            <a:r>
              <a:rPr lang="en-US" altLang="en-US" b="1" dirty="0" err="1">
                <a:solidFill>
                  <a:srgbClr val="000099"/>
                </a:solidFill>
              </a:rPr>
              <a:t>Vernadsky</a:t>
            </a:r>
            <a:r>
              <a:rPr lang="en-US" altLang="en-US" b="1" dirty="0">
                <a:solidFill>
                  <a:srgbClr val="000099"/>
                </a:solidFill>
              </a:rPr>
              <a:t> 1934- coined this term</a:t>
            </a:r>
          </a:p>
          <a:p>
            <a:pPr lvl="1" algn="just" eaLnBrk="1" hangingPunct="1">
              <a:lnSpc>
                <a:spcPct val="80000"/>
              </a:lnSpc>
            </a:pPr>
            <a:r>
              <a:rPr lang="en-US" altLang="en-US" sz="2000" dirty="0">
                <a:solidFill>
                  <a:srgbClr val="000099"/>
                </a:solidFill>
              </a:rPr>
              <a:t>The cycling of nutrients through ecosystems via food chains and food webs, including the exchange of nutrients between living (the biosphere ) and the non-living (hydrosphere, atmosphere and geosphere (</a:t>
            </a:r>
            <a:r>
              <a:rPr lang="en-US" altLang="en-US" sz="2000" i="1" dirty="0">
                <a:solidFill>
                  <a:srgbClr val="000099"/>
                </a:solidFill>
              </a:rPr>
              <a:t>e.g</a:t>
            </a:r>
            <a:r>
              <a:rPr lang="en-US" altLang="en-US" sz="2000" dirty="0">
                <a:solidFill>
                  <a:srgbClr val="000099"/>
                </a:solidFill>
              </a:rPr>
              <a:t>., soils and sediments) parts of ecosystem.</a:t>
            </a:r>
          </a:p>
          <a:p>
            <a:pPr eaLnBrk="1" hangingPunct="1">
              <a:lnSpc>
                <a:spcPct val="80000"/>
              </a:lnSpc>
            </a:pPr>
            <a:r>
              <a:rPr lang="en-US" altLang="en-US" b="1" dirty="0" smtClean="0">
                <a:solidFill>
                  <a:srgbClr val="000000"/>
                </a:solidFill>
              </a:rPr>
              <a:t>Reservoir</a:t>
            </a:r>
          </a:p>
          <a:p>
            <a:pPr eaLnBrk="1" hangingPunct="1">
              <a:lnSpc>
                <a:spcPct val="80000"/>
              </a:lnSpc>
            </a:pPr>
            <a:r>
              <a:rPr lang="en-US" altLang="en-US" b="1" dirty="0" smtClean="0">
                <a:solidFill>
                  <a:srgbClr val="000000"/>
                </a:solidFill>
              </a:rPr>
              <a:t>Major categories </a:t>
            </a:r>
          </a:p>
          <a:p>
            <a:pPr lvl="2" eaLnBrk="1" hangingPunct="1">
              <a:lnSpc>
                <a:spcPct val="80000"/>
              </a:lnSpc>
            </a:pPr>
            <a:r>
              <a:rPr lang="en-US" altLang="en-US" b="1" dirty="0">
                <a:solidFill>
                  <a:srgbClr val="000099"/>
                </a:solidFill>
              </a:rPr>
              <a:t>Sedimentary phase:</a:t>
            </a:r>
            <a:r>
              <a:rPr lang="en-US" altLang="en-US" dirty="0">
                <a:solidFill>
                  <a:srgbClr val="000099"/>
                </a:solidFill>
              </a:rPr>
              <a:t> </a:t>
            </a:r>
            <a:r>
              <a:rPr lang="en-US" altLang="en-US" dirty="0">
                <a:solidFill>
                  <a:srgbClr val="000099"/>
                </a:solidFill>
                <a:cs typeface="Times New Roman" panose="02020603050405020304" pitchFamily="18" charset="0"/>
              </a:rPr>
              <a:t>Elements move from land to water to sediment. Main reservoirs are the </a:t>
            </a:r>
            <a:r>
              <a:rPr lang="en-US" altLang="en-US" b="1" dirty="0">
                <a:solidFill>
                  <a:srgbClr val="FF0000"/>
                </a:solidFill>
                <a:cs typeface="Times New Roman" panose="02020603050405020304" pitchFamily="18" charset="0"/>
              </a:rPr>
              <a:t>soil and sedimentary rocks</a:t>
            </a:r>
          </a:p>
          <a:p>
            <a:pPr lvl="2" eaLnBrk="1" hangingPunct="1">
              <a:lnSpc>
                <a:spcPct val="80000"/>
              </a:lnSpc>
            </a:pPr>
            <a:r>
              <a:rPr lang="en-US" altLang="en-US" b="1" dirty="0">
                <a:solidFill>
                  <a:srgbClr val="000099"/>
                </a:solidFill>
              </a:rPr>
              <a:t>Atmospheric phase:</a:t>
            </a:r>
            <a:r>
              <a:rPr lang="en-US" altLang="en-US" dirty="0">
                <a:solidFill>
                  <a:srgbClr val="000099"/>
                </a:solidFill>
              </a:rPr>
              <a:t> E</a:t>
            </a:r>
            <a:r>
              <a:rPr lang="en-US" altLang="en-US" dirty="0">
                <a:solidFill>
                  <a:srgbClr val="000099"/>
                </a:solidFill>
                <a:cs typeface="Times New Roman" panose="02020603050405020304" pitchFamily="18" charset="0"/>
              </a:rPr>
              <a:t>lements move through the atmosphere. Main reservoirs are the </a:t>
            </a:r>
            <a:r>
              <a:rPr lang="en-US" altLang="en-US" b="1" dirty="0">
                <a:solidFill>
                  <a:srgbClr val="FF0000"/>
                </a:solidFill>
                <a:cs typeface="Times New Roman" panose="02020603050405020304" pitchFamily="18" charset="0"/>
              </a:rPr>
              <a:t>atmosphere and the ocean. </a:t>
            </a:r>
            <a:endParaRPr lang="en-US" altLang="en-US" b="1" dirty="0">
              <a:solidFill>
                <a:srgbClr val="FF0000"/>
              </a:solidFill>
            </a:endParaRPr>
          </a:p>
          <a:p>
            <a:pPr eaLnBrk="1" hangingPunct="1">
              <a:lnSpc>
                <a:spcPct val="80000"/>
              </a:lnSpc>
            </a:pPr>
            <a:r>
              <a:rPr lang="en-US" altLang="en-US" dirty="0" smtClean="0">
                <a:solidFill>
                  <a:srgbClr val="000000"/>
                </a:solidFill>
              </a:rPr>
              <a:t>Features</a:t>
            </a:r>
          </a:p>
          <a:p>
            <a:pPr lvl="1" eaLnBrk="1" hangingPunct="1">
              <a:lnSpc>
                <a:spcPct val="80000"/>
              </a:lnSpc>
            </a:pPr>
            <a:r>
              <a:rPr lang="en-US" altLang="en-US" sz="2000" dirty="0">
                <a:solidFill>
                  <a:srgbClr val="000099"/>
                </a:solidFill>
              </a:rPr>
              <a:t>Biological &amp; Chemical processes</a:t>
            </a:r>
          </a:p>
          <a:p>
            <a:pPr lvl="1" eaLnBrk="1" hangingPunct="1">
              <a:lnSpc>
                <a:spcPct val="80000"/>
              </a:lnSpc>
            </a:pPr>
            <a:r>
              <a:rPr lang="en-US" altLang="en-US" sz="2000" dirty="0">
                <a:solidFill>
                  <a:srgbClr val="000099"/>
                </a:solidFill>
              </a:rPr>
              <a:t>Nutrient transformation by Oxidation, Reduction reactions</a:t>
            </a:r>
          </a:p>
          <a:p>
            <a:pPr lvl="1" eaLnBrk="1" hangingPunct="1">
              <a:lnSpc>
                <a:spcPct val="80000"/>
              </a:lnSpc>
            </a:pPr>
            <a:r>
              <a:rPr lang="en-US" altLang="en-US" sz="2000" dirty="0">
                <a:solidFill>
                  <a:srgbClr val="000099"/>
                </a:solidFill>
              </a:rPr>
              <a:t>Linked</a:t>
            </a:r>
          </a:p>
          <a:p>
            <a:pPr lvl="1" eaLnBrk="1" hangingPunct="1">
              <a:lnSpc>
                <a:spcPct val="80000"/>
              </a:lnSpc>
            </a:pPr>
            <a:r>
              <a:rPr lang="en-US" altLang="en-US" sz="2000" dirty="0">
                <a:solidFill>
                  <a:srgbClr val="000099"/>
                </a:solidFill>
              </a:rPr>
              <a:t>Metabolism related transformations</a:t>
            </a:r>
          </a:p>
          <a:p>
            <a:pPr lvl="1" eaLnBrk="1" hangingPunct="1">
              <a:lnSpc>
                <a:spcPct val="80000"/>
              </a:lnSpc>
            </a:pPr>
            <a:r>
              <a:rPr lang="en-US" altLang="en-US" sz="2000" dirty="0">
                <a:solidFill>
                  <a:srgbClr val="000099"/>
                </a:solidFill>
              </a:rPr>
              <a:t>Global impact</a:t>
            </a:r>
          </a:p>
          <a:p>
            <a:pPr eaLnBrk="1" hangingPunct="1">
              <a:lnSpc>
                <a:spcPct val="80000"/>
              </a:lnSpc>
            </a:pPr>
            <a:endParaRPr lang="en-US" altLang="en-US" dirty="0">
              <a:solidFill>
                <a:srgbClr val="000099"/>
              </a:solidFill>
            </a:endParaRPr>
          </a:p>
          <a:p>
            <a:pPr lvl="2" eaLnBrk="1" hangingPunct="1">
              <a:lnSpc>
                <a:spcPct val="80000"/>
              </a:lnSpc>
            </a:pPr>
            <a:endParaRPr lang="en-US" altLang="en-US" sz="900" dirty="0">
              <a:solidFill>
                <a:srgbClr val="000099"/>
              </a:solidFill>
            </a:endParaRPr>
          </a:p>
          <a:p>
            <a:pPr eaLnBrk="1" hangingPunct="1">
              <a:lnSpc>
                <a:spcPct val="80000"/>
              </a:lnSpc>
              <a:buFont typeface="Wingdings" panose="05000000000000000000" pitchFamily="2" charset="2"/>
              <a:buNone/>
            </a:pPr>
            <a:endParaRPr lang="en-US" altLang="en-US" sz="1200" dirty="0"/>
          </a:p>
        </p:txBody>
      </p:sp>
      <p:sp>
        <p:nvSpPr>
          <p:cNvPr id="2" name="Rectangle 1"/>
          <p:cNvSpPr/>
          <p:nvPr/>
        </p:nvSpPr>
        <p:spPr>
          <a:xfrm>
            <a:off x="2798553" y="6501499"/>
            <a:ext cx="7848600" cy="261610"/>
          </a:xfrm>
          <a:prstGeom prst="rect">
            <a:avLst/>
          </a:prstGeom>
        </p:spPr>
        <p:txBody>
          <a:bodyPr wrap="square">
            <a:spAutoFit/>
          </a:bodyPr>
          <a:lstStyle/>
          <a:p>
            <a:r>
              <a:rPr lang="en-IN" sz="1050" b="1" dirty="0"/>
              <a:t>https://www.jstor.org/stable/1468561?seq=1</a:t>
            </a:r>
          </a:p>
        </p:txBody>
      </p:sp>
    </p:spTree>
    <p:extLst>
      <p:ext uri="{BB962C8B-B14F-4D97-AF65-F5344CB8AC3E}">
        <p14:creationId xmlns:p14="http://schemas.microsoft.com/office/powerpoint/2010/main" val="18337808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524000" y="0"/>
            <a:ext cx="9144000" cy="577970"/>
          </a:xfrm>
        </p:spPr>
        <p:txBody>
          <a:bodyPr>
            <a:normAutofit fontScale="90000"/>
          </a:bodyPr>
          <a:lstStyle/>
          <a:p>
            <a:pPr eaLnBrk="1" hangingPunct="1"/>
            <a:r>
              <a:rPr lang="en-US" altLang="en-US" sz="3200" b="1" dirty="0">
                <a:solidFill>
                  <a:srgbClr val="000000"/>
                </a:solidFill>
              </a:rPr>
              <a:t>Factors effecting Nutrient cycling &amp;/or availability</a:t>
            </a:r>
            <a:r>
              <a:rPr lang="en-US" altLang="en-US" sz="4000" dirty="0"/>
              <a:t> </a:t>
            </a:r>
          </a:p>
        </p:txBody>
      </p:sp>
      <p:sp>
        <p:nvSpPr>
          <p:cNvPr id="23555" name="Rectangle 3"/>
          <p:cNvSpPr>
            <a:spLocks noGrp="1" noChangeArrowheads="1"/>
          </p:cNvSpPr>
          <p:nvPr>
            <p:ph idx="1"/>
          </p:nvPr>
        </p:nvSpPr>
        <p:spPr>
          <a:xfrm>
            <a:off x="2743200" y="762000"/>
            <a:ext cx="7162800" cy="5029200"/>
          </a:xfrm>
        </p:spPr>
        <p:txBody>
          <a:bodyPr>
            <a:normAutofit/>
          </a:bodyPr>
          <a:lstStyle/>
          <a:p>
            <a:pPr eaLnBrk="1" hangingPunct="1">
              <a:lnSpc>
                <a:spcPct val="80000"/>
              </a:lnSpc>
            </a:pPr>
            <a:r>
              <a:rPr lang="en-US" altLang="en-US" b="1" dirty="0">
                <a:solidFill>
                  <a:srgbClr val="000099"/>
                </a:solidFill>
              </a:rPr>
              <a:t>Transformation / cycling – oxidation or reduction reactions</a:t>
            </a:r>
          </a:p>
          <a:p>
            <a:pPr eaLnBrk="1" hangingPunct="1">
              <a:lnSpc>
                <a:spcPct val="80000"/>
              </a:lnSpc>
            </a:pPr>
            <a:r>
              <a:rPr lang="en-US" altLang="en-US" b="1" dirty="0">
                <a:solidFill>
                  <a:srgbClr val="000099"/>
                </a:solidFill>
              </a:rPr>
              <a:t>Metabolism related</a:t>
            </a:r>
          </a:p>
          <a:p>
            <a:pPr eaLnBrk="1" hangingPunct="1">
              <a:lnSpc>
                <a:spcPct val="80000"/>
              </a:lnSpc>
            </a:pPr>
            <a:r>
              <a:rPr lang="en-US" altLang="en-US" b="1" dirty="0">
                <a:solidFill>
                  <a:srgbClr val="000099"/>
                </a:solidFill>
              </a:rPr>
              <a:t>Mineralization</a:t>
            </a:r>
          </a:p>
          <a:p>
            <a:pPr eaLnBrk="1" hangingPunct="1">
              <a:lnSpc>
                <a:spcPct val="80000"/>
              </a:lnSpc>
            </a:pPr>
            <a:r>
              <a:rPr lang="en-US" altLang="en-US" b="1" dirty="0">
                <a:solidFill>
                  <a:srgbClr val="000099"/>
                </a:solidFill>
              </a:rPr>
              <a:t>Rates of decomposition</a:t>
            </a:r>
          </a:p>
          <a:p>
            <a:pPr eaLnBrk="1" hangingPunct="1">
              <a:lnSpc>
                <a:spcPct val="80000"/>
              </a:lnSpc>
            </a:pPr>
            <a:r>
              <a:rPr lang="en-US" altLang="en-US" b="1" dirty="0">
                <a:solidFill>
                  <a:srgbClr val="000099"/>
                </a:solidFill>
              </a:rPr>
              <a:t>Presence of nitrogen fixers</a:t>
            </a:r>
          </a:p>
          <a:p>
            <a:pPr eaLnBrk="1" hangingPunct="1">
              <a:lnSpc>
                <a:spcPct val="80000"/>
              </a:lnSpc>
            </a:pPr>
            <a:r>
              <a:rPr lang="en-US" altLang="en-US" b="1" dirty="0">
                <a:solidFill>
                  <a:srgbClr val="000099"/>
                </a:solidFill>
              </a:rPr>
              <a:t>Microbial activity</a:t>
            </a:r>
          </a:p>
          <a:p>
            <a:pPr eaLnBrk="1" hangingPunct="1">
              <a:lnSpc>
                <a:spcPct val="80000"/>
              </a:lnSpc>
            </a:pPr>
            <a:r>
              <a:rPr lang="en-US" altLang="en-US" b="1" dirty="0">
                <a:solidFill>
                  <a:srgbClr val="000099"/>
                </a:solidFill>
              </a:rPr>
              <a:t>Fire</a:t>
            </a:r>
          </a:p>
          <a:p>
            <a:pPr eaLnBrk="1" hangingPunct="1">
              <a:lnSpc>
                <a:spcPct val="80000"/>
              </a:lnSpc>
            </a:pPr>
            <a:r>
              <a:rPr lang="en-US" altLang="en-US" b="1" dirty="0">
                <a:solidFill>
                  <a:srgbClr val="000099"/>
                </a:solidFill>
              </a:rPr>
              <a:t>Precipitation patterns</a:t>
            </a:r>
          </a:p>
          <a:p>
            <a:pPr eaLnBrk="1" hangingPunct="1"/>
            <a:r>
              <a:rPr lang="en-US" altLang="en-US" b="1" dirty="0">
                <a:solidFill>
                  <a:srgbClr val="000099"/>
                </a:solidFill>
              </a:rPr>
              <a:t>Soil drainage</a:t>
            </a:r>
          </a:p>
          <a:p>
            <a:pPr eaLnBrk="1" hangingPunct="1">
              <a:lnSpc>
                <a:spcPct val="80000"/>
              </a:lnSpc>
            </a:pPr>
            <a:r>
              <a:rPr lang="en-US" altLang="en-US" b="1" dirty="0">
                <a:solidFill>
                  <a:srgbClr val="000099"/>
                </a:solidFill>
              </a:rPr>
              <a:t>Soil temperature, moisture</a:t>
            </a:r>
            <a:endParaRPr lang="en-US" altLang="en-US" sz="2400" b="1" dirty="0"/>
          </a:p>
        </p:txBody>
      </p:sp>
      <p:sp>
        <p:nvSpPr>
          <p:cNvPr id="2" name="Rectangle 1"/>
          <p:cNvSpPr/>
          <p:nvPr/>
        </p:nvSpPr>
        <p:spPr>
          <a:xfrm>
            <a:off x="2513163" y="6488502"/>
            <a:ext cx="8077200" cy="261610"/>
          </a:xfrm>
          <a:prstGeom prst="rect">
            <a:avLst/>
          </a:prstGeom>
        </p:spPr>
        <p:txBody>
          <a:bodyPr wrap="square">
            <a:spAutoFit/>
          </a:bodyPr>
          <a:lstStyle/>
          <a:p>
            <a:r>
              <a:rPr lang="en-IN" sz="1100" b="1" dirty="0"/>
              <a:t>https://ecampusontario.pressbooks.pub/environmentalscience/chapter/chapter-5-flows-and-cycles-of-nutrients/</a:t>
            </a:r>
          </a:p>
        </p:txBody>
      </p:sp>
    </p:spTree>
    <p:extLst>
      <p:ext uri="{BB962C8B-B14F-4D97-AF65-F5344CB8AC3E}">
        <p14:creationId xmlns:p14="http://schemas.microsoft.com/office/powerpoint/2010/main" val="40829240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79785" y="0"/>
            <a:ext cx="5029200" cy="636588"/>
          </a:xfrm>
        </p:spPr>
        <p:txBody>
          <a:bodyPr>
            <a:normAutofit fontScale="90000"/>
          </a:bodyPr>
          <a:lstStyle/>
          <a:p>
            <a:pPr eaLnBrk="1" hangingPunct="1"/>
            <a:r>
              <a:rPr lang="en-US" altLang="en-US" sz="4000" b="1" dirty="0">
                <a:solidFill>
                  <a:srgbClr val="000000"/>
                </a:solidFill>
              </a:rPr>
              <a:t>Nitrogen cycle</a:t>
            </a:r>
          </a:p>
        </p:txBody>
      </p:sp>
      <p:sp>
        <p:nvSpPr>
          <p:cNvPr id="24579" name="Rectangle 3"/>
          <p:cNvSpPr>
            <a:spLocks noGrp="1" noChangeArrowheads="1"/>
          </p:cNvSpPr>
          <p:nvPr>
            <p:ph idx="1"/>
          </p:nvPr>
        </p:nvSpPr>
        <p:spPr>
          <a:xfrm>
            <a:off x="750497" y="697302"/>
            <a:ext cx="2789207" cy="1959634"/>
          </a:xfrm>
        </p:spPr>
        <p:txBody>
          <a:bodyPr>
            <a:normAutofit/>
          </a:bodyPr>
          <a:lstStyle/>
          <a:p>
            <a:pPr eaLnBrk="1" hangingPunct="1">
              <a:lnSpc>
                <a:spcPct val="90000"/>
              </a:lnSpc>
            </a:pPr>
            <a:r>
              <a:rPr lang="en-US" altLang="en-US" sz="1600" b="1" dirty="0">
                <a:solidFill>
                  <a:srgbClr val="000099"/>
                </a:solidFill>
              </a:rPr>
              <a:t>Key steps</a:t>
            </a:r>
          </a:p>
          <a:p>
            <a:pPr lvl="1" eaLnBrk="1" hangingPunct="1">
              <a:lnSpc>
                <a:spcPct val="90000"/>
              </a:lnSpc>
            </a:pPr>
            <a:r>
              <a:rPr lang="en-US" altLang="en-US" sz="1600" b="1" dirty="0">
                <a:solidFill>
                  <a:srgbClr val="000099"/>
                </a:solidFill>
              </a:rPr>
              <a:t>Nitrogen fixation</a:t>
            </a:r>
          </a:p>
          <a:p>
            <a:pPr lvl="1" eaLnBrk="1" hangingPunct="1">
              <a:lnSpc>
                <a:spcPct val="90000"/>
              </a:lnSpc>
            </a:pPr>
            <a:r>
              <a:rPr lang="en-US" altLang="en-US" sz="1600" b="1" dirty="0">
                <a:solidFill>
                  <a:srgbClr val="000099"/>
                </a:solidFill>
              </a:rPr>
              <a:t>Nitrification</a:t>
            </a:r>
          </a:p>
          <a:p>
            <a:pPr lvl="1" eaLnBrk="1" hangingPunct="1">
              <a:lnSpc>
                <a:spcPct val="90000"/>
              </a:lnSpc>
            </a:pPr>
            <a:r>
              <a:rPr lang="en-US" altLang="en-US" sz="1600" b="1" dirty="0">
                <a:solidFill>
                  <a:srgbClr val="000099"/>
                </a:solidFill>
              </a:rPr>
              <a:t>Denitrification</a:t>
            </a:r>
          </a:p>
          <a:p>
            <a:pPr lvl="1" eaLnBrk="1" hangingPunct="1">
              <a:lnSpc>
                <a:spcPct val="90000"/>
              </a:lnSpc>
            </a:pPr>
            <a:r>
              <a:rPr lang="en-US" altLang="en-US" sz="1600" b="1" dirty="0">
                <a:solidFill>
                  <a:srgbClr val="000099"/>
                </a:solidFill>
              </a:rPr>
              <a:t>Mineralization</a:t>
            </a:r>
          </a:p>
          <a:p>
            <a:pPr eaLnBrk="1" hangingPunct="1">
              <a:lnSpc>
                <a:spcPct val="90000"/>
              </a:lnSpc>
            </a:pPr>
            <a:endParaRPr lang="en-US" altLang="en-US" sz="1600" b="1" dirty="0">
              <a:solidFill>
                <a:srgbClr val="000099"/>
              </a:solidFill>
            </a:endParaRPr>
          </a:p>
        </p:txBody>
      </p:sp>
      <p:pic>
        <p:nvPicPr>
          <p:cNvPr id="245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1649" y="984533"/>
            <a:ext cx="5181600" cy="46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5"/>
          <p:cNvPicPr>
            <a:picLocks noChangeAspect="1" noChangeArrowheads="1"/>
          </p:cNvPicPr>
          <p:nvPr/>
        </p:nvPicPr>
        <p:blipFill>
          <a:blip r:embed="rId3">
            <a:extLst>
              <a:ext uri="{28A0092B-C50C-407E-A947-70E740481C1C}">
                <a14:useLocalDpi xmlns:a14="http://schemas.microsoft.com/office/drawing/2010/main" val="0"/>
              </a:ext>
            </a:extLst>
          </a:blip>
          <a:srcRect l="5882" r="11765"/>
          <a:stretch>
            <a:fillRect/>
          </a:stretch>
        </p:blipFill>
        <p:spPr bwMode="auto">
          <a:xfrm>
            <a:off x="1105619" y="2656936"/>
            <a:ext cx="2667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72000" y="6248400"/>
            <a:ext cx="6019800" cy="261610"/>
          </a:xfrm>
          <a:prstGeom prst="rect">
            <a:avLst/>
          </a:prstGeom>
        </p:spPr>
        <p:txBody>
          <a:bodyPr wrap="square">
            <a:spAutoFit/>
          </a:bodyPr>
          <a:lstStyle/>
          <a:p>
            <a:r>
              <a:rPr lang="en-IN" sz="1050" b="1" dirty="0"/>
              <a:t>https://www.researchgate.net/post/Nitrogen_cycle_in_aerobic_and_anaerobic_composting</a:t>
            </a:r>
          </a:p>
        </p:txBody>
      </p:sp>
    </p:spTree>
    <p:extLst>
      <p:ext uri="{BB962C8B-B14F-4D97-AF65-F5344CB8AC3E}">
        <p14:creationId xmlns:p14="http://schemas.microsoft.com/office/powerpoint/2010/main" val="192758353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TotalTime>
  <Words>741</Words>
  <Application>Microsoft Office PowerPoint</Application>
  <PresentationFormat>Widescreen</PresentationFormat>
  <Paragraphs>96</Paragraphs>
  <Slides>16</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PMingLiU</vt:lpstr>
      <vt:lpstr>PMingLiU</vt:lpstr>
      <vt:lpstr>Arial</vt:lpstr>
      <vt:lpstr>Calibri</vt:lpstr>
      <vt:lpstr>Garamond</vt:lpstr>
      <vt:lpstr>Symbol</vt:lpstr>
      <vt:lpstr>Times</vt:lpstr>
      <vt:lpstr>Times New Roman</vt:lpstr>
      <vt:lpstr>Wingdings</vt:lpstr>
      <vt:lpstr>Organic</vt:lpstr>
      <vt:lpstr>EVS Lecture 1.5 Topic covered: Ecosystem functioning, cycling of nutrients</vt:lpstr>
      <vt:lpstr>Nutrients…what are they?</vt:lpstr>
      <vt:lpstr>PowerPoint Presentation</vt:lpstr>
      <vt:lpstr>Nutrient Pools and Nutrient Flux</vt:lpstr>
      <vt:lpstr>PowerPoint Presentation</vt:lpstr>
      <vt:lpstr>PowerPoint Presentation</vt:lpstr>
      <vt:lpstr>Biogeochemical Cycling</vt:lpstr>
      <vt:lpstr>Factors effecting Nutrient cycling &amp;/or availability </vt:lpstr>
      <vt:lpstr>Nitrogen cycle</vt:lpstr>
      <vt:lpstr>PowerPoint Presentation</vt:lpstr>
      <vt:lpstr>PowerPoint Presentation</vt:lpstr>
      <vt:lpstr>PowerPoint Presentation</vt:lpstr>
      <vt:lpstr>Bioaccumulation &amp; Biomagnification</vt:lpstr>
      <vt:lpstr>Eutrophication</vt:lpstr>
      <vt:lpstr>Gaia Hypothesis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Nutrients…what are they?</dc:title>
  <dc:creator>ashiitd@yahoo.com</dc:creator>
  <cp:lastModifiedBy>ashiitd@yahoo.com</cp:lastModifiedBy>
  <cp:revision>3</cp:revision>
  <dcterms:created xsi:type="dcterms:W3CDTF">2020-08-22T05:50:10Z</dcterms:created>
  <dcterms:modified xsi:type="dcterms:W3CDTF">2020-08-22T05:51:45Z</dcterms:modified>
</cp:coreProperties>
</file>